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54"/>
  </p:notesMasterIdLst>
  <p:sldIdLst>
    <p:sldId id="360" r:id="rId2"/>
    <p:sldId id="368" r:id="rId3"/>
    <p:sldId id="271" r:id="rId4"/>
    <p:sldId id="264" r:id="rId5"/>
    <p:sldId id="267" r:id="rId6"/>
    <p:sldId id="268" r:id="rId7"/>
    <p:sldId id="273" r:id="rId8"/>
    <p:sldId id="374" r:id="rId9"/>
    <p:sldId id="263" r:id="rId10"/>
    <p:sldId id="366" r:id="rId11"/>
    <p:sldId id="317" r:id="rId12"/>
    <p:sldId id="370" r:id="rId13"/>
    <p:sldId id="310" r:id="rId14"/>
    <p:sldId id="372" r:id="rId15"/>
    <p:sldId id="324" r:id="rId16"/>
    <p:sldId id="330" r:id="rId17"/>
    <p:sldId id="347" r:id="rId18"/>
    <p:sldId id="373" r:id="rId19"/>
    <p:sldId id="322" r:id="rId20"/>
    <p:sldId id="340" r:id="rId21"/>
    <p:sldId id="341" r:id="rId22"/>
    <p:sldId id="342" r:id="rId23"/>
    <p:sldId id="325" r:id="rId24"/>
    <p:sldId id="344" r:id="rId25"/>
    <p:sldId id="343" r:id="rId26"/>
    <p:sldId id="323" r:id="rId27"/>
    <p:sldId id="329" r:id="rId28"/>
    <p:sldId id="331" r:id="rId29"/>
    <p:sldId id="326" r:id="rId30"/>
    <p:sldId id="352" r:id="rId31"/>
    <p:sldId id="353" r:id="rId32"/>
    <p:sldId id="320" r:id="rId33"/>
    <p:sldId id="327" r:id="rId34"/>
    <p:sldId id="289" r:id="rId35"/>
    <p:sldId id="295" r:id="rId36"/>
    <p:sldId id="312" r:id="rId37"/>
    <p:sldId id="305" r:id="rId38"/>
    <p:sldId id="290" r:id="rId39"/>
    <p:sldId id="307" r:id="rId40"/>
    <p:sldId id="308" r:id="rId41"/>
    <p:sldId id="309" r:id="rId42"/>
    <p:sldId id="300" r:id="rId43"/>
    <p:sldId id="301" r:id="rId44"/>
    <p:sldId id="302" r:id="rId45"/>
    <p:sldId id="315" r:id="rId46"/>
    <p:sldId id="376" r:id="rId47"/>
    <p:sldId id="333" r:id="rId48"/>
    <p:sldId id="334" r:id="rId49"/>
    <p:sldId id="285" r:id="rId50"/>
    <p:sldId id="270" r:id="rId51"/>
    <p:sldId id="311" r:id="rId52"/>
    <p:sldId id="377" r:id="rId5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BD456-4146-6B44-BF4A-7F1F7A8B1A20}" v="12" dt="2023-06-12T12:30:30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196"/>
  </p:normalViewPr>
  <p:slideViewPr>
    <p:cSldViewPr snapToGrid="0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Henry" userId="a4a13aa2-c021-40b7-a408-bd07cc41aaa3" providerId="ADAL" clId="{032BD456-4146-6B44-BF4A-7F1F7A8B1A20}"/>
    <pc:docChg chg="undo redo custSel modSld">
      <pc:chgData name="Sam Henry" userId="a4a13aa2-c021-40b7-a408-bd07cc41aaa3" providerId="ADAL" clId="{032BD456-4146-6B44-BF4A-7F1F7A8B1A20}" dt="2023-06-12T12:21:06.037" v="10" actId="478"/>
      <pc:docMkLst>
        <pc:docMk/>
      </pc:docMkLst>
      <pc:sldChg chg="delSp mod">
        <pc:chgData name="Sam Henry" userId="a4a13aa2-c021-40b7-a408-bd07cc41aaa3" providerId="ADAL" clId="{032BD456-4146-6B44-BF4A-7F1F7A8B1A20}" dt="2023-06-12T12:20:25.481" v="4" actId="478"/>
        <pc:sldMkLst>
          <pc:docMk/>
          <pc:sldMk cId="53802824" sldId="322"/>
        </pc:sldMkLst>
        <pc:spChg chg="del">
          <ac:chgData name="Sam Henry" userId="a4a13aa2-c021-40b7-a408-bd07cc41aaa3" providerId="ADAL" clId="{032BD456-4146-6B44-BF4A-7F1F7A8B1A20}" dt="2023-06-12T12:20:25.481" v="4" actId="478"/>
          <ac:spMkLst>
            <pc:docMk/>
            <pc:sldMk cId="53802824" sldId="322"/>
            <ac:spMk id="8" creationId="{1D904EDB-09FF-0149-B4DF-343EB20B6292}"/>
          </ac:spMkLst>
        </pc:spChg>
      </pc:sldChg>
      <pc:sldChg chg="modSp mod">
        <pc:chgData name="Sam Henry" userId="a4a13aa2-c021-40b7-a408-bd07cc41aaa3" providerId="ADAL" clId="{032BD456-4146-6B44-BF4A-7F1F7A8B1A20}" dt="2023-06-12T12:19:15.852" v="3" actId="255"/>
        <pc:sldMkLst>
          <pc:docMk/>
          <pc:sldMk cId="206908738" sldId="324"/>
        </pc:sldMkLst>
        <pc:spChg chg="mod">
          <ac:chgData name="Sam Henry" userId="a4a13aa2-c021-40b7-a408-bd07cc41aaa3" providerId="ADAL" clId="{032BD456-4146-6B44-BF4A-7F1F7A8B1A20}" dt="2023-06-12T12:19:15.852" v="3" actId="255"/>
          <ac:spMkLst>
            <pc:docMk/>
            <pc:sldMk cId="206908738" sldId="324"/>
            <ac:spMk id="5" creationId="{CAD3F16C-BC94-DAD7-8400-8AD4FAF2E61D}"/>
          </ac:spMkLst>
        </pc:spChg>
      </pc:sldChg>
      <pc:sldChg chg="addSp delSp mod">
        <pc:chgData name="Sam Henry" userId="a4a13aa2-c021-40b7-a408-bd07cc41aaa3" providerId="ADAL" clId="{032BD456-4146-6B44-BF4A-7F1F7A8B1A20}" dt="2023-06-12T12:21:06.037" v="10" actId="478"/>
        <pc:sldMkLst>
          <pc:docMk/>
          <pc:sldMk cId="1965743229" sldId="343"/>
        </pc:sldMkLst>
        <pc:spChg chg="add del">
          <ac:chgData name="Sam Henry" userId="a4a13aa2-c021-40b7-a408-bd07cc41aaa3" providerId="ADAL" clId="{032BD456-4146-6B44-BF4A-7F1F7A8B1A20}" dt="2023-06-12T12:21:06.037" v="10" actId="478"/>
          <ac:spMkLst>
            <pc:docMk/>
            <pc:sldMk cId="1965743229" sldId="343"/>
            <ac:spMk id="8" creationId="{1D904EDB-09FF-0149-B4DF-343EB20B6292}"/>
          </ac:spMkLst>
        </pc:spChg>
      </pc:sldChg>
      <pc:sldChg chg="addSp delSp mod">
        <pc:chgData name="Sam Henry" userId="a4a13aa2-c021-40b7-a408-bd07cc41aaa3" providerId="ADAL" clId="{032BD456-4146-6B44-BF4A-7F1F7A8B1A20}" dt="2023-06-12T12:21:05.682" v="9" actId="478"/>
        <pc:sldMkLst>
          <pc:docMk/>
          <pc:sldMk cId="2180597695" sldId="344"/>
        </pc:sldMkLst>
        <pc:spChg chg="add del">
          <ac:chgData name="Sam Henry" userId="a4a13aa2-c021-40b7-a408-bd07cc41aaa3" providerId="ADAL" clId="{032BD456-4146-6B44-BF4A-7F1F7A8B1A20}" dt="2023-06-12T12:21:05.682" v="9" actId="478"/>
          <ac:spMkLst>
            <pc:docMk/>
            <pc:sldMk cId="2180597695" sldId="344"/>
            <ac:spMk id="8" creationId="{1D904EDB-09FF-0149-B4DF-343EB20B629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42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1237 1 24575,'0'21'0,"0"3"0,0 19 0,0-12 0,0 1-1827,0-1 1,0 3 1826,0 14 0,0 3-1037,0-16 0,0 0 0,0 1 1037,0 5 0,0 2 0,0 1-588,0-4 0,0 1 0,0 1 0,0 0 588,-2-3 0,0 0 0,0 0 0,-1 1 0,1 7 0,-1 1 0,0 1 0,1 0-792,-1-3 0,1-1 1,-1 1-1,0-1 792,-1 1 0,0 0 0,-1-1 0,1 1 0,1-1 0,1 0 0,-1 0 0,1-1-341,-1-2 1,1 0-1,-1-1 1,0 1 340,0-1 0,-2 1 0,1-1 0,0 1 0,1 0 0,1-1 0,-1 1 0,0-1 0,-1 1 0,-1 0 0,0-1 0,1 1 0,1-1 0,0 1 0,1 0 0,-1-1 0,0 1 0,-2-1 0,1 1 0,0 0 0,1 2 0,1 1 0,-1 0 0,0 0 0,-1-2 0,-1-1 0,0 0 0,0 1 0,1 1 0,-1 1 0,0 0 0,0 0 0,1-3 0,-1-1 0,0 1 0,1-1 0,-1 1 0,0 0 0,1-1 0,-1 1 0,0-4 0,0 1 0,1-1 0,0 1 0,1 2 0,1 0 0,0 0 0,-1-1 0,-1-1 0,0 0 0,0-1 0,0 1 0,-1-1 0,1 0 0,0 1 0,-1 0 0,0 5 0,1 0 0,-1 1 0,-2-1 0,-1-5 0,-1 0 0,0 0 0,1 1-171,2 7 1,1 2 0,0 0 0,-1-1 170,0-6 0,-1 0 0,0 0 0,0 1 0,0 5 0,0 0 0,0 0 0,0 1 0,2-4 0,-1 1 0,1 0 0,0-1 0,-2 1 0,0-1 0,0 1 0,0 0 0,0 2 0,-1 0 0,1 1 0,1-2 0,0-4 0,1-1 0,0 0 0,0 1 0,-2 4 0,-1 2 0,1 0 0,0-2 0,2-4 0,1-1 0,-1 0 0,1 1 0,-1 1 0,1 1 0,-1 0 0,0 0 0,-2 0 0,0 0 0,-1 0 0,2 0 0,0-3 0,1 0 0,0 0 0,0 1 0,-2 5 0,0 0 0,0 1 0,0-1 0,0-6 0,0 0 0,0 0 0,1 1 0,0 5 0,1 0 0,0 1 0,-1-2 0,0-4 0,-2-1 0,1 0 0,1 1 0,1 4 0,0 2 0,0-1 0,1 0 0,-1-2 0,0 0 0,0-1 0,0 1 0,0-1 0,0 1 0,0-1 0,1 0 0,1 0 0,1 0 0,-1 0 0,0-1 0,0 0 0,-2 0 0,1 0 0,0 0 0,1-2 0,0 0 0,1 0 0,0 1 0,-1 1 0,1 1 0,-1-1 0,0 0 34,-1-5 1,-1-1-1,1 0 1,1 1-35,2 2 0,0 0 0,2 0 0,-2-1 0,-1 8 0,-2-1 0,2 1 0,2-8 0,0 1 0,1 1 0,-2-2 0,-1 8 0,-1-1 0,0 0 209,3-9 0,0 1 0,-1-1 1,1-1-210,-3 3 0,1-1 0,-1 0 270,0 2 0,1 1 0,0-2-270,1-5 0,1-1 0,-1 1 0,-4 3 0,-1 1 0,2-1 0,3-3 0,1-1 0,-1 1 585,-1-1 1,0 0 0,-1 0-586,0 7 0,0 0 0,2 0 0,0-2 1177,-5-7 0,0-1-1177,5 0 0,0-2 2694,-4 17-2694,0-9 0,3-3 2775,-3-10-2775,5-1 1985,-5-3-1985,4-3 976,-4-1-976,5 5 0,0-10 0,-4 4 0,3 10 0,-9-6 0,9 19 0,-9-8 0,8 6 0,-9 8 0,10 1-880,-11 0 880,12-16 0,-1 0 0,-10 11 0,10-10 0,1-1 0,-12 16 0,12-18 0,-1-1 0,-10 19-94,9-2 94,-3-13 0,5-1 0,-5-8 0,4 1 0,-4-5 876,5-2-876,0-5 98,0 0-98,-5-4 0,0-2 0,-4-4 0,-1-4 0,0-7 0,-1-12 0,0-7 0,-2-6 0,1-7-481,-1 5 481,7 12 0,-1 1 0,-5-13 0,8 13 0,1-1 0,-8-12 0,10-5 0,-10 6 0,10 1 0,-5 6 0,6 2 0,0 6 0,0 5 0,0-4 0,0 10 481,0-4-481,0 5 0,0 9 0,0 12 0,0 6 0,0 9 0,0-4 0,6 6 0,-5 2 0,9 0 0,-9 5 0,4-6 0,0 1 0,2 5 0,-1-12 0,4 5 0,-9-6 0,9 0 0,-4-5 0,0 3 0,3-8 0,-8 3 0,8-5 0,-8 0 0,7 0 0,-6 0 0,6 0 0,-6-1 0,6 1 0,-7 0 0,4 0 0,-1 0 0,-3 0 0,8-4 0,-8 2 0,8-7 0,-8 8 0,3-4 0,1 1 0,-4 2 0,3-3 0,1 0 0,-4 4 0,3-4 0,0 5 0,-3 0 0,8-4 0,-3 3 0,-1-4 0,-1 5 0,1-4 0,-4 2 0,8-6 0,-4 2 0,4-4 0,-4-5 0,3 0 0,-2-11 0,4 5 0,1-10 0,0 5 0,0-7 0,0 1 0,0 0 0,0 0 0,-1 5 0,1-3 0,-1 8 0,1-9 0,-1 10 0,1-10 0,-1 10 0,0-5 0,-4 6 0,3 0 0,-4 0 0,5 0 0,0 0 0,-5 0 0,4 1 0,-4-1 0,0 0 0,4 5 0,-8-4 0,7 8 0,-3-4 0,0 1 0,-1-1 0,-4-4 0,0-1 0,0 0 0,0 0 0,0 0 0,0 0 0,0 1 0,0-1 0,0 1 0,4 4 0,-3-4 0,3 8 0,-4-3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46.5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24575,'46'7'0,"-7"6"0,4 6 0,-6 1 0,2 2 0,2 2-2458,-1-1 0,2 1 1,2 1-1,0 2 2160,-4-2 0,0 2 0,1 0 0,1 2 0,-1 0-62,-5-3 1,0 0 0,0 2 0,1-1 0,0 1 0,1 0 359,0-1 0,1 1 0,1-1 0,0 1 0,-1 0 0,-1 0 0,-2 0-147,-2-1 1,-2 1-1,-1-1 1,-1 0 0,2 1-1,1 0 147,1 0 0,2 1 0,0 0 0,1 1 0,0-1 0,-2 0 0,-1 0-339,-1 1 1,-1-1 0,-1 0 0,0 1 0,-1 0 0,2 0 338,2 5 0,-1 0 0,2 1 0,-1 1 0,0-1 0,1 0 0,0-1 0,1-1 0,1 1 0,-1-1 0,-1 1 0,-2-1 0,1 4 0,-1 0 0,-2 0 0,0-1 0,0-3 120,2 0 1,-1-2-1,0-1 1,0 1-121,-2 1 0,-1 1 0,0 0 0,0 0 0,0 2 0,1 2 0,-1-2 0,-1-2 0,-1-1 0,-2-1 0,2 1 245,1 2 1,3 3 0,-1-1 0,-4-5-246,-2-1 0,-1-1 559,0 1 0,1 2 0,0-2-559,7 4 0,-2 0 1285,-2 6 0,0-1-1285,-2-14 0,-2-1 1275,-6 5 1,0-1-1276,3-4 0,0-1 0,-3-1 0,0 1 1201,-1-1 0,2 0-1201,1-4 0,-1 1 0,-4 1 0,-1 1 0,6-2 0,0 1 0,-1 6 0,-1-1 0,-1-6 0,1 0 0,3 3 0,-1 1 0,7 12 0,-8-16 0,1-1 0,7 18 0,5 0 0,-2-6 0,-3 4 0,3-5 0,-6 0 2198,0-2-2198,-1-6 1754,0 0-1754,0 0 1160,-5-5-1160,3 3 607,-9-8-607,5 3 0,-6-5 0,-1 0 0,1 0 0,0 0 0,0-5 0,0 4 0,0-4 0,0 5 0,0-4 0,0 3 0,0-4 0,0 5 0,0-4 0,-1 2 0,1-2 0,6 4 0,-5 0 0,4 1 0,-5-1 0,0 0 0,5 0 0,-3 0 0,3 0 0,0 1 0,-4-1 0,10 1 0,-10-1 0,4 0 0,1 1 0,-5-1 0,4 0 0,-5 0 0,5 0 0,-3 0 0,3 1 0,-5-6 0,0 4 0,0-8 0,-5 8 0,4-8 0,-8 8 0,7-8 0,-7 8 0,3-4 0,-4 4 0,-8-4 0,-4-1 0,-15-4 0,-3 0 0,-6 0 0,6 0 0,-4 0 0,10 0 0,-11 0 0,12 0 0,-6 0 0,7 0 0,6 0 0,0 0 0,1 0 0,4 0 0,-5 0 0,6 0 0,0 0 0,5-4 0,-4 3 0,3-4 0,1 1 0,5 3 0,10-4 0,6 5 0,6 0 0,0 0 0,0-5 0,6 4 0,2-10 0,0 5 0,5 0 0,-6-5 0,1 10 0,-2-5 0,-6 6 0,0 0 0,-5 0 0,4 0 0,-10 0 0,4 0 0,-5 0 0,0 0 0,0 0 0,-1 0 0,1 0 0,-1 0 0,1 0 0,-1 4 0,1-2 0,-1 2 0,-4-8 0,-1-2 0,-4-9 0,5-2 0,-4-5 0,4-6 0,-5-2 0,0-14 0,0-1-606,0 0 606,0 19 0,0 1 0,0-13 0,0 12 0,0 1 0,0-13 0,0 1 0,0 8 0,0 7 0,0 0 0,0 0 0,0 5 606,0-3-606,0 8 0,0-3 0,0 5 0,0 0 0,0 0 0,0 0 0,0 1 0,0-1 0,0 1 0,-5 4 0,0 1 0,-4 4 0,-6 0 0,8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50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9371 1 24575,'-25'7'0,"-1"0"0,-7 11 0,-6 6 0,6-7 0,-3 1 0,-3 3 0,1 1-1967,4 1 1,1 2 0,-2 2 0,0 0 0,-2 0 1717,-1-1 1,-1 0 0,-2 0 0,-1 0-1,0 1 1,1 2-60,4-3 0,0 1 0,0 1 0,0 1 1,0 0-1,-1 0 0,-1 1 308,1-1 0,0 1 0,-2 0 0,0 1 0,0 0 0,0 0 0,0-1 0,-1 0-98,5-3 0,-1-1 1,0-1-1,-1 1 1,1 0-1,0 0 0,-1 0 1,1 1-1,0 1 98,2 0 0,-1 0 0,1 1 0,0 1 0,0-1 0,0 1 0,-1 0 0,1 0 0,-1-1 0,0-1-203,0 0 0,-1-1 0,0 0 0,-1 0 0,1 0 1,0-1-1,-1 1 0,1-1 0,0 2 0,1-1 203,-3 4 0,0 0 0,0 0 0,1 0 0,-1 1 0,1-1 0,-1 1 0,0-1 0,0 0 0,2-2 0,-1 0 0,-1 0 0,1 1 0,-1-1 0,1-1 0,0 0 0,1 0 0,0-1 0,3-2 0,-6 4 0,3-2 0,0-1 0,2-1 0,-1 1 0,-1 0 0,0 2 0,0 1 0,-1 0 0,-1 2 0,1 0 0,-1 0 0,1-1 0,1-1 0,1-2 0,-3 0 0,2-1 0,0-2 0,1 0 0,0 1 0,-1 1 0,2 2 0,0 1 0,0 1 0,0 0 0,0 0 0,0 0 0,0-2 0,-5 2 0,0-1 0,-1 0 0,2-2 0,1 0 0,2-1 0,-4 3 0,4-1 0,0-1 0,-1 1 120,5-4 1,-1 2-1,0-1 1,1-1-1,3-2-120,-3-1 0,2-2 0,-1 2 280,-2 2 0,-1 3 0,-1 0 0,2-3-280,3-3 0,1-2 0,0 1 612,-4 5 1,1 0 0,0-1-613,-4 0 0,1-2 0,-2 5 0,0-1 0,0 1 0,1-1 0,3-3 0,0 1 1377,-3 2 0,0 0-1377,4-3 0,0-1 0,-1 3 0,1 1 0,-3-3 0,0 0 0,6 2 0,0 1 0,-3-4 0,0 0 0,4 0 0,-1 1 0,1-1 0,-1 0 0,1 1 0,0-1 1133,-1 0 1,1 0-1134,0-3 0,1 0 0,-5 2 0,1 0 0,2-2 0,1 0 0,-3 3 0,-1 0 618,0 0 1,1 1-619,-3 3 0,1 0 0,-3-2 0,0-1 0,-1 3 0,0 1 0,2-5 0,-1 0 52,-4 1 0,0 0-52,2 3 0,0 1 0,-1-3 0,-2 0-379,9-2 0,0 0 1,0 0 378,-11 2 0,0 0 0,3 4 0,-1 0 0,5-8 0,-2-1 0,5 0 0,5 0 0,0 1-342,-5 0 1,-2 2-1,1 0 342,-5 2 0,3 1 0,-2 2 0,-1 1 0,11-6 0,-1 0 0,1-2 0,-13 5 0,1-2-116,2 4 0,0-1 116,-2-2 0,0-2 0,3 0 0,3 1 0,1-1 0,1 0 0,-3 1 0,0-1 237,6 0 0,0 0-237,-3 1 0,0-1 0,4 0 0,-1 1 0,1-1 0,-1 0 0,-2-3 0,-1 0 0,3 3 0,0-1 0,-2-5 0,0-1 0,3 7 0,0-1 0,1-6 0,1 0 0,-6 6 0,1 1 0,4-7 0,-1 0 806,-2 2 1,-1 1-807,5-4 0,0 0 0,-1 0 0,1 0 0,4 0 0,-1 0 942,-3-3 0,1 0-942,-13 13 0,8-11 0,0 0 0,-10 8 0,17-8 0,0-2 0,-12 2 1907,12-1-1907,-6 1 1461,7-1-1461,0 0 1064,0 0-1064,0 0 452,5-1-452,-3 1 0,3-1 0,0 1 0,2-1 0,-1-4 0,5 3 0,-4-8 0,5 3 0,8-4 0,3-4 0,9-2 0,0-4 0,0-5 0,0 3 0,6-9 0,-5 5 0,10-6 0,-9 5 0,4-10 0,0 9 0,-4-5 0,3 2 0,-4 4 0,0-5 0,0 0 0,0 0 0,0 0 0,0 0 0,-1 5 0,-4-4 0,3 10 0,-8-4 0,3-1 0,1 9 0,-4-7 0,3 8 0,-4-4 0,0 0 0,0 1 0,0 7 0,0 8 0,-4 5 0,-2 8 0,-5-2 0,-5 5 0,4 0 0,-4 0 0,5 0 0,0-1 0,-5-4 0,3 4 0,2-4 0,1 5 0,5-5 0,-1 3 0,-4-3 0,9-1 0,-4-1 0,1 0 0,2-3 0,-3 3 0,5-5 0,0 0 0,-4 0 0,3-1 0,-4 1 0,5 0 0,0 0 0,0-1 0,-4-3 0,3 2 0,-4-3 0,5 4 0,0 0 0,4-4 0,1-1 0,5-4 0,0 0 0,-1 0 0,1-4 0,6-2 0,0-5 0,12 0 0,2-1 0,0 0 0,4 6 0,-4-5 0,0 10 0,4-5 0,-10 6 0,4 0 0,-6 0 0,0 0 0,0 0 0,0 0 0,-5 0 0,3 0 0,-3 0 0,-1 5 0,5 1 0,-10 4 0,4 0 0,1 1 0,-5-1 0,4-4 0,-5 3 0,0-8 0,0 7 0,0-6 0,0 2 0,0-4 0,0 0 0,0 4 0,-1-3 0,1 4 0,0-5 0,-1 0 0,-4 4 0,4-3 0,-4 4 0,5-5 0,-13 0 0,-5-10 0,-3 8 0,1-8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5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5008 0 24575,'-5'15'0,"-1"3"0,-5-1 0,-5 11 0,-2-4 0,-6 10 0,2-10 0,-2 10-935,-6-2 935,13-10 0,0 1-936,-7 6 0,-2 0 936,0 4 0,-1 2-835,5-9 1,-2 0 0,0 0 834,0 1 0,0-1 0,-1 1-840,-2 2 0,0 1 1,-1 0 839,1 0 0,0 0 0,0 0-618,-4 3 0,0 1 0,1 0 618,2-1 0,0 0 0,0 0 0,-3 0 0,0 1 0,1 0-463,-2 3 0,0 1 1,1-1 462,2-3 0,2-1 0,-2 1 0,3-5 0,-1-1 0,0 1 0,2 0 0,-5 8 0,2-1 0,-1 0 0,-5 0 0,-1-1 0,1 1 0,4 3 0,1 2 0,-1-1 0,-4-4 0,-2-1 0,4 0-93,7-2 0,4-1 0,-3 1 93,-5 0 0,-1-1 0,2 1 0,6-5 0,1 0 0,-1 1-81,-1 1 1,-2 3 0,-1-1-1,2-3 81,1 1 0,1-2 0,-1 1 0,-8 8 0,-1 1 0,2-1 299,1 2 1,1-1-300,5-11 0,-1 0 0,1 0 0,1 1 0,1 1 0,0 0 0,0 0 0,0-1 0,1 1 0,-7 9 0,0 0 0,7-10 0,-1 1 0,1-1 0,-6 10 0,-1-2 0,-3 2 0,-1 1 0,6-4 0,-1 3 0,2-3 0,0-2 0,-1 0 0,3 0 0,-2 3 0,-1-1 0,2-3 0,-1-1 0,2 0 303,-4 5 1,0 2-304,4-7 0,-3 3 0,1 0 0,1-3 0,-6 9 0,0 0 0,4-5 0,-1 2 0,0 0 0,1 0 0,0-1 0,1 0 0,-4 4 0,0 2 0,7-11 0,-2 4 0,0-1 0,2-4 0,-5 4 0,1 0 0,-3 4 0,-2 5 0,2-5 0,1-2 0,0-2 0,6-3 0,-1 2 0,0-1 0,1-2 0,-1-1 0,2 0 205,1 0 1,0 0 0,1-1-206,-8 14 0,-1-1 0,2-4 0,-1 0 0,4-2 0,0 1 0,-4 1 0,1 0 0,3-2 0,1 1 651,3-1 0,0 1-651,-3-1 0,1 1 0,1-4 0,1 0 0,0 3 0,0 0 0,-3-6 0,1 0 0,1 2 0,1 1 355,0 0 0,0-1-355,-3-2 0,1 0 0,5 2 0,1-1 0,-6-1 0,-1-1 0,3-1 0,0 1 0,-2 0 0,-2 0 0,1 1 0,-1-1 0,2 0 0,-2 0 0,-8 9 0,0 1 0,6-8 0,1 1 0,-8 6 0,1 0 0,9-12 0,1-1 0,-1 0 0,1-1 1004,4-4 1,0 0-1005,-4 1 0,2-1 0,-7 11 1918,-6 6-1918,14-18 1776,-5 9-1776,11-16 1560,-5 5-1560,6-6 574,0 0-574,5-1 0,-4 1 0,3 0 0,1 0 0,-4-4 0,7 3 0,-6-8 0,2 3 0,0 0 0,-3-3 0,4 3 0,-4-4 0,-1 0 0,5-4 0,1-1 0,4-5 0,0 0 0,0 1 0,0-1 0,0-1 0,0 1 0,0-5 0,0 4 0,0-10 0,0 4 0,0-5 0,0-6 0,0 4 0,0-11 0,0 12 0,0-12 0,0 5 0,0 0 0,0-5 0,0 5 0,0-6 0,0 6 0,0 2 0,0 6 0,0 0 0,0 5 0,0 1 0,0 6 0,0 0 0,0 0 0,0 0 0,0 13 0,0-1 0,0 17 0,-10-3 0,8 13 0,-8-6 0,10 5 0,-5-6 0,4 7 0,-4-6 0,5 5 0,0-6 0,0 0 0,0 0 0,0 0 0,0 0 0,0 0 0,0-6 0,0 5 0,0-10 0,0 5 0,0-1 0,0-4 0,0 4 0,0-5 0,0 0 0,0 0 0,0 0 0,0 0 0,0 0 0,0 0 0,0 0 0,0-1 0,0 1 0,0 0 0,0-1 0,0 0 0,0 1 0,4-5 0,1 0 0,4-5 0,1 0 0,-1-4 0,1-2 0,5-9 0,1-2 0,6-5 0,6-1 0,-4 1 0,10-2 0,-10 6 0,10-5 0,-4 10 0,0-4 0,-2 11 0,-6-4 0,6 9 0,-4-9 0,4 8 0,-6-3 0,-5 5 0,3 0 0,-3 0 0,0 0 0,-2 0 0,0 0 0,-4 0 0,4 0 0,-5 0 0,0 0 0,0 0 0,0 0 0,0 0 0,0 0 0,0 0 0,0 0 0,-1 0 0,1 0 0,0 0 0,0 0 0,0 5 0,0-4 0,0 8 0,0-4 0,0 5 0,0-4 0,0-2 0,0 1 0,0-4 0,-1 3 0,1 0 0,0-3 0,-13 3 0,-19-15 0,0 0 0,-2 0 0,-7-6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3:08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3822 0 24575,'35'19'0,"-10"2"0,1 1 0,1 4-2143,-4 6 1,0 2 2142,2-1 0,1 2-900,-4-2 1,0 3 0,-1 0 899,-4-4 0,-2-1 0,1 2 0,4 5 0,-1 1 0,0 1 0,-1 1 0,-2 1 0,1 1-733,1 2 1,-1 2-1,0 1 733,-4-8 0,-1 1 0,-1 2 0,0 0-749,-3-3 1,0 1-1,0 1 1,-1 2-1,0 1 749,0-5 0,-1 2 0,1 1 0,-1 0 0,0 2 0,0-1 0,-1 0-268,0-1 0,-1 1 1,0 0-1,-1-1 1,0 2-1,1 0 1,-1 1 267,1 1 0,-1 0 0,1 1 0,-1 1 0,1 0 0,-1 0 0,-1 0 0,1-1-133,-1-1 0,0 0 0,-1 0 0,1-1 1,-1 1-1,0-1 0,0 1 0,-1 1 133,1 1 0,-1 0 0,0 1 0,0 0 0,0 0 0,0-1 0,0-1 0,-1 0-75,2-2 0,-1 0 0,0-2 1,0 1-1,0-1 0,0 1 0,-1 2 75,1 0 0,-1 2 0,0 1 0,0 0 0,-1 0 0,0-1 0,0 0 0,0-3 0,-1-1 0,0-3 0,0 0 0,-1-1 0,0 1 0,0 1 0,0 2 0,-1 1 0,1 2 0,-1 2 0,1-1 0,-1 2 0,-1-1 0,1 0 0,-1-1 0,1-2 0,-1 0 0,0 0 0,0-1 0,0 1 0,-1-1 0,0 1 0,0 0 0,0 0 0,0 0 0,0-1 0,-1 1 0,0 0 0,0 0 0,0 0 0,0-1 0,1-1 0,-1 0 0,1 0 0,-1-1 0,0 1 0,1-1 0,-2 0 0,1 0 0,-2 5 0,0-1 0,0 0 0,0 0 0,-1-1 0,1 1 0,-1-1 0,1 1 0,0 0 0,-1-1 0,1 1 0,0-1 0,0-1 0,0 0 0,0 3 0,0-1 0,1-1 0,-1-1 0,1 1 0,-1 1 0,1 1 0,0 1 0,-1-1 0,1 1 0,0-2 0,-1-1 0,0 1 0,0-1 0,0-2 0,0 0 0,0 1 106,1 0 1,1 0 0,-1 0 0,1-1 0,-1-4-107,-3 7 0,0-4 0,0 3 0,2-6 0,0 2 0,0 2 0,1-2 0,0-4 0,-1 3 0,1-3 0,-1 2 0,-2 3 0,0 3 0,0 1 0,0-4 446,1 0 1,0-2 0,-1-3-447,-2 5 0,-1-1 0,2-7 0,-1 1 0,1-3 0,-2 5 0,-1-1 0,-1 2 0,-2 2 0,-1-1 465,4-7 0,-1-2 1,0 2-466,-5 7 0,-2 3 0,0-2 474,2-5 1,0 0 0,-1 0-475,-3 4 0,0 0 0,0-1 0,6-9 0,1 0 0,-1 0 301,-4 3 0,-1 1 0,1 0-301,4-5 0,2 0 0,-1 0 0,-3 3 0,0 1 0,0 0 0,-3 2 0,0 1 0,0-2 0,3-5 0,1-1 0,-1 1 0,-2 2 0,0 0 0,0-2 209,-6 6 1,0-2-210,3 7 0,1-1 0,-2-11 0,0 0 0,3 3 0,0-1 693,0-6 0,1-1-693,0 0 0,0-1 0,0-2 0,1-1 0,2 0 0,0 0 1287,-1-3 0,-1 0-1287,-15 13 0,2-6 0,0 0 0,-1-5 0,1 4 0,6-10 2811,-5 4-2811,12-1 0,-12 3 0,5 4 0,-6 1 1332,-2 7-1332,2-6 0,16-7 0,0 2 0,1 0 0,-1 0 15,-4 1 1,0 1-16,-1 5 0,0 1-540,-3-3 0,-1 0 540,1 3 0,-1 1 0,1-1 0,-1 1 0,1-1 0,0 0 0,0 0 0,-1 1 0,2-4 0,-2 1 0,3-1 0,-3 2 0,2 0 0,3-3 0,-2 2 0,2-3 0,1-5 0,1-1 0,1 6 0,0 0-266,-1-10 0,0 0 266,2 6 0,1 0 0,-18 7 0,-1 5 0,1-1 0,15-17 0,0 1 0,1 5 0,1 0 0,-3-2 0,0 0 0,4 2 0,-1 1 0,-4 0 0,1 1 0,2-2 0,0 1-246,-6 5 0,-1-1 246,7-3 0,1-1 0,-4 4 0,0-1 0,5-6 0,0-1 966,-13 20-966,3-11 0,0 4 1509,11-12-1509,-9 4 596,10-9-596,0 3 1185,2-4-1185,-1-6 82,5 4-82,-4-8 0,5 3 0,0-4 0,0 5 0,0-4 0,0 8 0,0-8 0,0 3 0,0 1 0,0 0 0,-5 5 0,3-4 0,-3 3 0,-1-8 0,5 8 0,-10-8 0,10 4 0,-5-5 0,6 0 0,0 0 0,0 0 0,0 0 0,0 0 0,0 0 0,0-5 0,5-4 0,0-1 0,5-4 0,0 4 0,0 0 0,0 0 0,0-5 0,5 3 0,0-3 0,10 0 0,-3-2 0,9-5 0,-4 0 0,0 0 0,-1 0 0,-5 0 0,0-1 0,0 1 0,0 0 0,0 0 0,-5 0 0,-1 0 0,-5 0 0,0 5 0,0-4 0,0 10 0,0-5 0,0 6 0,0 1 0,0 7 0,0 8 0,-5 10 0,-2 5 0,-4 0 0,5 1 0,-4 7 0,3 0 0,-5 1 0,0 5 0,1-5 0,-1-1 0,0 6 0,5-12 0,-3 12 0,3-12 0,1 6 0,-4-7 0,9-6 0,-9 5 0,8-10 0,-3 10 0,1-10 0,3 4 0,-4 0 0,1-3 0,3 3 0,-4-5 0,5 0 0,0 0 0,0 0 0,0-1 0,0 1 0,0 0 0,0 0 0,0-1 0,0 1 0,5-5 0,0-1 0,5-4 0,0 0 0,0 0 0,0 0 0,5 0 0,2 0 0,11-6 0,-4 0 0,10-6 0,-4 0 0,6 0 0,0 5 0,0 2 0,0 5 0,-6 0 0,5 0 0,-12 0 0,5 0 0,-6 0 0,0 0 0,0 5 0,-5 0 0,3 1 0,-9-1 0,10 0 0,-10-4 0,4 4 0,-5-5 0,0 0 0,0 0 0,0 0 0,0 4 0,0-3 0,0 4 0,0-5 0,-1 0 0,1 0 0,-1 0 0,1 0 0,-1 0 0,1 4 0,-1-3 0,-3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3:12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24575,'0'11'0,"0"12"0,0 7 0,0 3-2528,0 3 0,0 2 2528,0-2 0,0 3 0,0-1-923,0-3 0,-1 0 0,2 2 923,0 11 0,2 2 0,1 1 0,1-4 0,2-1 0,-1 3-532,-1-5 1,0 1 0,0 0-1,1 0 532,2-2 0,1-1 0,0-1 0,0 2 0,-1 2 0,-1 0 0,0 1 0,0-3-732,2 6 1,0-2-1,1 1 732,-2-11 0,1 0 0,0 1 0,-1-2 0,1 7 0,-1 0 0,1-1 0,2 5 0,1 0 0,0-1 0,-1-3 0,0 0 0,1-1-35,-1-3 0,0 0 1,-1-2 34,-1-2 0,-1-1 0,0-1 616,6 9 0,0-1-616,-6-5 0,0-1 0,2-3 0,0-3 3094,2 16-3094,-5-19 0,-1-1 0,6 13 0,1 5 0,-7-7 0,0 0 0,-1 0 3308,-4-6-3308,10 5 2648,-10-5-2648,5 6 0,-1 0 0,-3 0 0,9 7 0,-10-5 434,5-13 0,0 1-434,1 19 0,-1-19 0,1 0 0,0 1 0,-1-1 0,1 0 0,-1 0 0,1 0 0,-1 1 0,1-1 0,-1 0 0,1 0 0,-1 1 0,1-1 0,0 0 0,-1 0 0,1 0 0,-1 1 0,1-1 0,-1 0 0,1 0 0,-1 0 0,1 1 0,0 3 0,-1 1 0,1-4 0,0 0 0,-1 3 0,1 1 0,0-1 0,0 0 0,-1-3 0,1 0 0,0 4 0,-1-1 0,1-4 0,-1 1 0,1 3 0,0 0 0,0-2 0,-1-1 0,1 0 0,-1-1 0,-2 0 0,-1-1 417,8 13-417,-5-1 0,1-3 0,3-4 0,-9 0 0,5-7 0,-1-3 683,-4-8-683,4 3 0,-5-5 0,0 0 0,0 0 0,4 0 0,-3-1 0,4 1 0,-5-1 0,4-4 0,-3 4 0,4-4 0,-1 5 0,-3-1 0,-1-3 0,-10-2 0,-7-9 0,-5-1 0,-6-11 0,4-1 0,-10 0 0,10-3 0,-4 3 0,-1-5 0,5 1 0,-5-8 0,7 7 0,-1-6 0,1 7 0,0 0 0,-1 5 0,1-4 0,5 4 0,-4-5 0,9 5 0,-3-4 0,4 4 0,0 1 0,0-5 0,1 4 0,-1 0 0,5-3 0,1 8 0,1-3 0,3 5 0,-4 0 0,9 5 0,2 0 0,3 5 0,1 0 0,5 5 0,-3 1 0,8 5 0,-3-1 0,5 1 0,-6 0 0,11 5 0,-9-4 0,11 10 0,-7-5 0,-1 5 0,-3 0 0,2-5 0,-3 4 0,0-4 0,-1-1 0,-6 0 0,0-6 0,0-1 0,0 1 0,-5 0 0,4 0 0,-8 0 0,4 0 0,-1 0 0,-3 0 0,8-5 0,-8 4 0,3-4 0,1 0 0,-4 4 0,8-8 0,-8 8 0,7-8 0,-3 3 0,4-4 0,1-9 0,0-3 0,-4-9 0,3-1 0,-2-6 0,4-2 0,1 0 0,0-5 0,6-2 0,-5-1 0,10-5 0,-9 7 0,8 0 0,-8 0 0,3-1 0,-5 8 0,0-6 0,-6 11 0,4 1 0,-4 2 0,-1 5 0,5-1 0,-4-4 0,-1 10 0,4-5 0,-3 1 0,4 3 0,1-3 0,-6 5 0,4 4 0,-8-3 0,8 4 0,-8-5 0,8 4 0,-8-3 0,8 8 0,-4-3 0,0 8 0,-1 1 0,-4 4 0,-8-4 0,-11 0 0,6-5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A0B13-9C4C-894B-A9B1-039E8FFE07ED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BBB8A-6DA0-FE42-9054-1FA8796D4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7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qfhBb9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delete – or just use to comment on the fact that there are </a:t>
            </a:r>
            <a:r>
              <a:rPr lang="en-US" dirty="0" err="1"/>
              <a:t>maaaaany</a:t>
            </a:r>
            <a:r>
              <a:rPr lang="en-US" dirty="0"/>
              <a:t> functions we use in R, and you can be aware of them; several will get touched on. Many load when </a:t>
            </a:r>
            <a:r>
              <a:rPr lang="en-US" dirty="0" err="1"/>
              <a:t>tidyverse</a:t>
            </a:r>
            <a:r>
              <a:rPr lang="en-US" dirty="0"/>
              <a:t> loads.</a:t>
            </a:r>
          </a:p>
        </p:txBody>
      </p:sp>
    </p:spTree>
    <p:extLst>
      <p:ext uri="{BB962C8B-B14F-4D97-AF65-F5344CB8AC3E}">
        <p14:creationId xmlns:p14="http://schemas.microsoft.com/office/powerpoint/2010/main" val="267701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www.amelia.mn</a:t>
            </a:r>
            <a:r>
              <a:rPr lang="en-US" dirty="0"/>
              <a:t>/Syntax-</a:t>
            </a:r>
            <a:r>
              <a:rPr lang="en-US" dirty="0" err="1"/>
              <a:t>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3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read_csv</a:t>
            </a:r>
            <a:r>
              <a:rPr lang="en-US" dirty="0"/>
              <a:t> , </a:t>
            </a:r>
            <a:r>
              <a:rPr lang="en-US" dirty="0" err="1"/>
              <a:t>read.csv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read data in: </a:t>
            </a:r>
          </a:p>
          <a:p>
            <a:pPr marL="342900" indent="-342900">
              <a:buFontTx/>
              <a:buChar char="-"/>
            </a:pPr>
            <a:r>
              <a:rPr lang="en-US" dirty="0"/>
              <a:t>From an online link (live data)</a:t>
            </a:r>
          </a:p>
          <a:p>
            <a:pPr marL="342900" indent="-342900">
              <a:buFontTx/>
              <a:buChar char="-"/>
            </a:pPr>
            <a:r>
              <a:rPr lang="en-US" dirty="0"/>
              <a:t>From a saved file somewhere on your device with working directory correctly specified -- will come back to this</a:t>
            </a:r>
          </a:p>
          <a:p>
            <a:pPr marL="342900" indent="-342900">
              <a:buFontTx/>
              <a:buChar char="-"/>
            </a:pPr>
            <a:r>
              <a:rPr lang="en-US" dirty="0"/>
              <a:t>Or with full file path</a:t>
            </a:r>
          </a:p>
        </p:txBody>
      </p:sp>
    </p:spTree>
    <p:extLst>
      <p:ext uri="{BB962C8B-B14F-4D97-AF65-F5344CB8AC3E}">
        <p14:creationId xmlns:p14="http://schemas.microsoft.com/office/powerpoint/2010/main" val="284139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/>
            <a:r>
              <a:rPr lang="en-US" sz="2400" b="0" dirty="0"/>
              <a:t>For a fun explanation using The Beatles &amp; Rolling Stones see Nic Crane’s tweet:</a:t>
            </a:r>
          </a:p>
          <a:p>
            <a:r>
              <a:rPr lang="en-US" sz="2400" b="0" dirty="0">
                <a:hlinkClick r:id="rId3"/>
              </a:rPr>
              <a:t>https://bit.ly/3qfhBb9</a:t>
            </a:r>
            <a:r>
              <a:rPr lang="en-US" sz="2400" b="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5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09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hangingPunct="1"/>
            <a:r>
              <a:rPr lang="en-US" sz="2400" dirty="0" err="1">
                <a:latin typeface="Andale Mono" panose="020B0509000000000004" pitchFamily="49" charset="0"/>
              </a:rPr>
              <a:t>summarise</a:t>
            </a:r>
            <a:r>
              <a:rPr lang="en-US" sz="2400" dirty="0">
                <a:latin typeface="Andale Mono" panose="020B0509000000000004" pitchFamily="49" charset="0"/>
              </a:rPr>
              <a:t>() </a:t>
            </a:r>
            <a:r>
              <a:rPr lang="en-US" sz="2400" dirty="0">
                <a:latin typeface="Proxima Nova" panose="02000506030000020004" pitchFamily="2" charset="0"/>
              </a:rPr>
              <a:t>drops variables not listed in </a:t>
            </a:r>
            <a:r>
              <a:rPr lang="en-US" sz="2400" dirty="0" err="1">
                <a:latin typeface="Andale Mono" panose="020B0509000000000004" pitchFamily="49" charset="0"/>
              </a:rPr>
              <a:t>group_by</a:t>
            </a:r>
            <a:r>
              <a:rPr lang="en-US" sz="2400" dirty="0">
                <a:latin typeface="Andale Mono" panose="020B0509000000000004" pitchFamily="49" charset="0"/>
              </a:rPr>
              <a:t>() </a:t>
            </a:r>
            <a:r>
              <a:rPr lang="en-US" sz="2400" dirty="0">
                <a:latin typeface="Proxima Nova" panose="02000506030000020004" pitchFamily="2" charset="0"/>
              </a:rPr>
              <a:t>or created inside it, drops columns after calculating the new one</a:t>
            </a:r>
          </a:p>
          <a:p>
            <a:pPr marL="457200" indent="-457200" algn="l" hangingPunct="1">
              <a:buFont typeface=".Apple Color Emoji UI"/>
              <a:buChar char="🌟"/>
            </a:pPr>
            <a:endParaRPr lang="en-US" sz="2400" dirty="0">
              <a:latin typeface="Andale Mono" panose="020B0509000000000004" pitchFamily="49" charset="0"/>
            </a:endParaRPr>
          </a:p>
          <a:p>
            <a:pPr algn="l" hangingPunct="1"/>
            <a:endParaRPr lang="en-US" sz="2400" dirty="0">
              <a:latin typeface="Proxima Nova" panose="0200050603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84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much to say – just that </a:t>
            </a:r>
            <a:r>
              <a:rPr lang="en-US" dirty="0" err="1"/>
              <a:t>lubridate</a:t>
            </a:r>
            <a:r>
              <a:rPr lang="en-US" dirty="0"/>
              <a:t> handles dates</a:t>
            </a:r>
          </a:p>
        </p:txBody>
      </p:sp>
    </p:spTree>
    <p:extLst>
      <p:ext uri="{BB962C8B-B14F-4D97-AF65-F5344CB8AC3E}">
        <p14:creationId xmlns:p14="http://schemas.microsoft.com/office/powerpoint/2010/main" val="202393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through, then go to R afterward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1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56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028700" y="5614881"/>
            <a:ext cx="10134600" cy="422974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47B7C74-05D6-0A4B-B7DC-19C5ABB6E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18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6096000" y="-770403"/>
            <a:ext cx="5594350" cy="83915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504478" y="532408"/>
            <a:ext cx="5595095" cy="5793185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07716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500"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901700" y="5614881"/>
            <a:ext cx="4800600" cy="422974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901700" y="2241550"/>
            <a:ext cx="4800600" cy="20955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6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644" y="6511647"/>
            <a:ext cx="258084" cy="225703"/>
          </a:xfrm>
          <a:prstGeom prst="rect">
            <a:avLst/>
          </a:prstGeom>
        </p:spPr>
        <p:txBody>
          <a:bodyPr/>
          <a:lstStyle/>
          <a:p>
            <a:fld id="{E47B7C74-05D6-0A4B-B7DC-19C5ABB6E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8272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504454" y="533524"/>
            <a:ext cx="11189443" cy="5790952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07716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500"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028700" y="1616043"/>
            <a:ext cx="10134600" cy="422974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028700" y="530349"/>
            <a:ext cx="10134600" cy="1139701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41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028019" y="2323505"/>
            <a:ext cx="10135963" cy="3478684"/>
          </a:xfrm>
          <a:prstGeom prst="rect">
            <a:avLst/>
          </a:prstGeom>
        </p:spPr>
        <p:txBody>
          <a:bodyPr anchor="t"/>
          <a:lstStyle>
            <a:lvl1pPr marL="22225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44450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66675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88900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111125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37726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501279" y="534417"/>
            <a:ext cx="11189443" cy="5789166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07716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500"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028700" y="2098024"/>
            <a:ext cx="10134600" cy="260657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6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47B7C74-05D6-0A4B-B7DC-19C5ABB6E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4109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6098803" y="532656"/>
            <a:ext cx="5592293" cy="57926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07716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500"/>
          </a:p>
        </p:txBody>
      </p:sp>
      <p:sp>
        <p:nvSpPr>
          <p:cNvPr id="95" name="Rectangle"/>
          <p:cNvSpPr/>
          <p:nvPr/>
        </p:nvSpPr>
        <p:spPr>
          <a:xfrm>
            <a:off x="501649" y="1038275"/>
            <a:ext cx="5597154" cy="4778276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07716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500"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748300" y="2165743"/>
            <a:ext cx="4524538" cy="2746493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1600"/>
              </a:spcBef>
              <a:defRPr sz="2000" spc="-20"/>
            </a:lvl1pPr>
            <a:lvl2pPr algn="l">
              <a:lnSpc>
                <a:spcPct val="100000"/>
              </a:lnSpc>
              <a:spcBef>
                <a:spcPts val="1600"/>
              </a:spcBef>
              <a:defRPr sz="2000" spc="-20"/>
            </a:lvl2pPr>
            <a:lvl3pPr algn="l">
              <a:lnSpc>
                <a:spcPct val="100000"/>
              </a:lnSpc>
              <a:spcBef>
                <a:spcPts val="1600"/>
              </a:spcBef>
              <a:defRPr sz="2000" spc="-20"/>
            </a:lvl3pPr>
            <a:lvl4pPr algn="l">
              <a:lnSpc>
                <a:spcPct val="100000"/>
              </a:lnSpc>
              <a:spcBef>
                <a:spcPts val="1600"/>
              </a:spcBef>
              <a:defRPr sz="2000" spc="-20"/>
            </a:lvl4pPr>
            <a:lvl5pPr algn="l">
              <a:lnSpc>
                <a:spcPct val="100000"/>
              </a:lnSpc>
              <a:spcBef>
                <a:spcPts val="1600"/>
              </a:spcBef>
              <a:defRPr sz="2000" spc="-20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838200" y="2932659"/>
            <a:ext cx="4914900" cy="86650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4100"/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74824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504454" y="533425"/>
            <a:ext cx="11189443" cy="57911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07716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500"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028700" y="4056725"/>
            <a:ext cx="10134600" cy="422974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28700" y="1749395"/>
            <a:ext cx="10134600" cy="2407057"/>
          </a:xfrm>
          <a:prstGeom prst="rect">
            <a:avLst/>
          </a:prstGeom>
        </p:spPr>
        <p:txBody>
          <a:bodyPr anchor="b"/>
          <a:lstStyle>
            <a:lvl1pPr defTabSz="1219169">
              <a:lnSpc>
                <a:spcPct val="80000"/>
              </a:lnSpc>
              <a:defRPr sz="12500" b="0" spc="-250">
                <a:latin typeface="+mn-lt"/>
                <a:ea typeface="+mn-ea"/>
                <a:cs typeface="+mn-cs"/>
                <a:sym typeface="Canela Bold"/>
              </a:defRPr>
            </a:lvl1pPr>
            <a:lvl2pPr defTabSz="1219169">
              <a:lnSpc>
                <a:spcPct val="80000"/>
              </a:lnSpc>
              <a:defRPr sz="12500" b="0" spc="-250">
                <a:latin typeface="+mn-lt"/>
                <a:ea typeface="+mn-ea"/>
                <a:cs typeface="+mn-cs"/>
                <a:sym typeface="Canela Bold"/>
              </a:defRPr>
            </a:lvl2pPr>
            <a:lvl3pPr defTabSz="1219169">
              <a:lnSpc>
                <a:spcPct val="80000"/>
              </a:lnSpc>
              <a:defRPr sz="12500" b="0" spc="-250">
                <a:latin typeface="+mn-lt"/>
                <a:ea typeface="+mn-ea"/>
                <a:cs typeface="+mn-cs"/>
                <a:sym typeface="Canela Bold"/>
              </a:defRPr>
            </a:lvl3pPr>
            <a:lvl4pPr defTabSz="1219169">
              <a:lnSpc>
                <a:spcPct val="80000"/>
              </a:lnSpc>
              <a:defRPr sz="12500" b="0" spc="-250">
                <a:latin typeface="+mn-lt"/>
                <a:ea typeface="+mn-ea"/>
                <a:cs typeface="+mn-cs"/>
                <a:sym typeface="Canela Bold"/>
              </a:defRPr>
            </a:lvl4pPr>
            <a:lvl5pPr defTabSz="1219169">
              <a:lnSpc>
                <a:spcPct val="80000"/>
              </a:lnSpc>
              <a:defRPr sz="12500" b="0" spc="-25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47B7C74-05D6-0A4B-B7DC-19C5ABB6E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6806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6064250" y="-819150"/>
            <a:ext cx="5670550" cy="85058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501650" y="-2368550"/>
            <a:ext cx="5600701" cy="840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501650" y="672042"/>
            <a:ext cx="5600700" cy="84031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9448" y="6511647"/>
            <a:ext cx="258084" cy="225703"/>
          </a:xfrm>
          <a:prstGeom prst="rect">
            <a:avLst/>
          </a:prstGeom>
        </p:spPr>
        <p:txBody>
          <a:bodyPr/>
          <a:lstStyle/>
          <a:p>
            <a:fld id="{E47B7C74-05D6-0A4B-B7DC-19C5ABB6E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2854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6096000" y="1039862"/>
            <a:ext cx="5594350" cy="4775201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07716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500"/>
          </a:p>
        </p:txBody>
      </p:sp>
      <p:sp>
        <p:nvSpPr>
          <p:cNvPr id="54" name="Rectangle"/>
          <p:cNvSpPr/>
          <p:nvPr/>
        </p:nvSpPr>
        <p:spPr>
          <a:xfrm>
            <a:off x="504453" y="533524"/>
            <a:ext cx="5595094" cy="5790952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07716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500"/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029229" y="1838876"/>
            <a:ext cx="10132149" cy="3478089"/>
          </a:xfrm>
          <a:prstGeom prst="rect">
            <a:avLst/>
          </a:prstGeom>
        </p:spPr>
        <p:txBody>
          <a:bodyPr numCol="2" spcCol="2314058" anchor="t"/>
          <a:lstStyle>
            <a:lvl1pPr marL="22225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44450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66675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88900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1111250" indent="-222250" algn="l" defTabSz="1219169">
              <a:lnSpc>
                <a:spcPct val="80000"/>
              </a:lnSpc>
              <a:spcBef>
                <a:spcPts val="2100"/>
              </a:spcBef>
              <a:buSzPct val="100000"/>
              <a:buChar char="•"/>
              <a:defRPr sz="2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0133" y="6511647"/>
            <a:ext cx="258084" cy="225703"/>
          </a:xfrm>
          <a:prstGeom prst="rect">
            <a:avLst/>
          </a:prstGeom>
        </p:spPr>
        <p:txBody>
          <a:bodyPr/>
          <a:lstStyle/>
          <a:p>
            <a:fld id="{E47B7C74-05D6-0A4B-B7DC-19C5ABB6E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855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501279" y="533400"/>
            <a:ext cx="11189443" cy="57912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07716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 sz="1500"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028700" y="1432939"/>
            <a:ext cx="10134600" cy="267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028700" y="3907488"/>
            <a:ext cx="10134600" cy="744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6958" y="6511647"/>
            <a:ext cx="258084" cy="2257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412750">
              <a:lnSpc>
                <a:spcPct val="100000"/>
              </a:lnSpc>
              <a:spcBef>
                <a:spcPts val="0"/>
              </a:spcBef>
              <a:defRPr sz="8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E47B7C74-05D6-0A4B-B7DC-19C5ABB6E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7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ransition spd="med"/>
  <p:txStyles>
    <p:titleStyle>
      <a:lvl1pPr marL="0" marR="0" indent="0" algn="ctr" defTabSz="41275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228600" algn="ctr" defTabSz="41275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457200" algn="ctr" defTabSz="41275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685800" algn="ctr" defTabSz="41275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914400" algn="ctr" defTabSz="41275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1143000" algn="ctr" defTabSz="41275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1371600" algn="ctr" defTabSz="41275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1600200" algn="ctr" defTabSz="41275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1828800" algn="ctr" defTabSz="41275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5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228600" algn="ctr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5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457200" algn="ctr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5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685800" algn="ctr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5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914400" algn="ctr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5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1143000" algn="ctr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5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1371600" algn="ctr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5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1600200" algn="ctr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5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1828800" algn="ctr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5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11430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1371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1600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1828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b604.github.io/docs/coding-together-2019/index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hyperlink" Target="https://ab604.github.io/docs/coding-together-2019/index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_ufg4uW4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hyperlink" Target="https://ab604.github.io/docs/coding-together-2019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hyperlink" Target="https://www.garrickadenbuie.com/project/tidyexplai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hyperlink" Target="https://ab604.github.io/docs/coding-together-2019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hyperlink" Target="https://ab604.github.io/docs/coding-together-2019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witter.com/dataandme" TargetMode="External"/><Relationship Id="rId4" Type="http://schemas.openxmlformats.org/officeDocument/2006/relationships/hyperlink" Target="https://twitter.com/grrrc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jspielman.github.io/introverse/articles/introverse_online.html" TargetMode="External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r-guide.steveharoz.com/index.html" TargetMode="External"/><Relationship Id="rId4" Type="http://schemas.openxmlformats.org/officeDocument/2006/relationships/hyperlink" Target="https://spielmanlab.github.io/introverse/articles/introverse_online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idydatatutor.com/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ekstlab.uio.no/ordforradet/e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hyperlink" Target="https://github.com/samueljhenry8/LELPGC23/tree/main/" TargetMode="External"/><Relationship Id="rId4" Type="http://schemas.openxmlformats.org/officeDocument/2006/relationships/hyperlink" Target="http://mb-cdi.stanford.edu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customXml" Target="../ink/ink4.xml"/><Relationship Id="rId17" Type="http://schemas.openxmlformats.org/officeDocument/2006/relationships/image" Target="../media/image68.png"/><Relationship Id="rId2" Type="http://schemas.openxmlformats.org/officeDocument/2006/relationships/image" Target="../media/image59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customXml" Target="../ink/ink3.xml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customXml" Target="../ink/ink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google.com/url?sa=i&amp;url=https%3A%2F%2Fggplot2-book.org%2Ffacet.html&amp;psig=AOvVaw2RC7L-WDqAAQC9O8zOIaTf&amp;ust=1651601111424000&amp;source=images&amp;cd=vfe&amp;ved=0CAwQjRxqFwoTCNDMwN-zwfcCFQAAAAAdAAAAABAZ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milhvitfeldt.github.io/r-color-palettes/discrete.html" TargetMode="External"/><Relationship Id="rId2" Type="http://schemas.openxmlformats.org/officeDocument/2006/relationships/hyperlink" Target="https://github.com/EmilHvitfeldt/r-color-palettes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book.org/" TargetMode="External"/><Relationship Id="rId7" Type="http://schemas.openxmlformats.org/officeDocument/2006/relationships/hyperlink" Target="https://www.youtube.com/watch?v=0m4yywqNPVY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h29g21z0a68" TargetMode="External"/><Relationship Id="rId5" Type="http://schemas.openxmlformats.org/officeDocument/2006/relationships/hyperlink" Target="https://r-graph-gallery.com/" TargetMode="Externa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jspielman.github.io/introverse/articles/introverse_onl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studio.com/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idyverse.tidyverse.org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55B8E-533D-1FA1-DD2F-05E2A77CEC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(if you haven’t already)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55827-1541-6BAE-0591-CFEA1F0E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up with R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3405F-32F5-6A21-F4CC-19A17D5F9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12286"/>
            <a:ext cx="4250564" cy="3478684"/>
          </a:xfrm>
        </p:spPr>
        <p:txBody>
          <a:bodyPr/>
          <a:lstStyle/>
          <a:p>
            <a:r>
              <a:rPr lang="en-US" dirty="0"/>
              <a:t>Posit, formerly </a:t>
            </a:r>
            <a:r>
              <a:rPr lang="en-US" dirty="0" err="1"/>
              <a:t>Rstudio</a:t>
            </a:r>
            <a:r>
              <a:rPr lang="en-US" dirty="0"/>
              <a:t>: </a:t>
            </a:r>
          </a:p>
          <a:p>
            <a:r>
              <a:rPr lang="en-US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https://posit.co/download/rstudio-desktop/</a:t>
            </a:r>
            <a:endParaRPr lang="en-US" dirty="0"/>
          </a:p>
          <a:p>
            <a:r>
              <a:rPr lang="en-US" dirty="0"/>
              <a:t>Download/Install R</a:t>
            </a:r>
          </a:p>
          <a:p>
            <a:r>
              <a:rPr lang="en-US" dirty="0"/>
              <a:t>Download/Install R Studio (website should detect your OS)</a:t>
            </a:r>
          </a:p>
          <a:p>
            <a:r>
              <a:rPr lang="en-US" dirty="0"/>
              <a:t>That’s it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1E8B22-D1E9-FDC0-41B1-4AC1FF71A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46" y="3124711"/>
            <a:ext cx="5545663" cy="3202940"/>
          </a:xfrm>
          <a:prstGeom prst="rect">
            <a:avLst/>
          </a:prstGeom>
        </p:spPr>
      </p:pic>
      <p:pic>
        <p:nvPicPr>
          <p:cNvPr id="8" name="Picture 7" descr="A picture containing font, graphics, logo, white&#10;&#10;Description automatically generated">
            <a:extLst>
              <a:ext uri="{FF2B5EF4-FFF2-40B4-BE49-F238E27FC236}">
                <a16:creationId xmlns:a16="http://schemas.microsoft.com/office/drawing/2014/main" id="{497E6E50-A3F8-35DB-C569-EA9AE391B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86" y="2217360"/>
            <a:ext cx="1694584" cy="912469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C7A1259-F7F8-9A84-A917-C170054F3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70" y="13285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342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0A8209-4736-53A4-5D1B-DA5F370891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262255" y="2055754"/>
            <a:ext cx="5257800" cy="27464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”pipe”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Passes previous line of code to next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Keeps code organized, easier to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</a:p>
          <a:p>
            <a:r>
              <a:rPr lang="en-US" dirty="0">
                <a:latin typeface="Andale Mono" panose="020B0509000000000004" pitchFamily="49" charset="0"/>
              </a:rPr>
              <a:t>summary(</a:t>
            </a:r>
            <a:r>
              <a:rPr lang="en-US" dirty="0" err="1">
                <a:latin typeface="Andale Mono" panose="020B0509000000000004" pitchFamily="49" charset="0"/>
              </a:rPr>
              <a:t>df</a:t>
            </a:r>
            <a:r>
              <a:rPr lang="en-US" dirty="0">
                <a:latin typeface="Andale Mono" panose="020B0509000000000004" pitchFamily="49" charset="0"/>
              </a:rPr>
              <a:t>) vs </a:t>
            </a:r>
            <a:r>
              <a:rPr lang="en-US" dirty="0" err="1">
                <a:latin typeface="Andale Mono" panose="020B0509000000000004" pitchFamily="49" charset="0"/>
              </a:rPr>
              <a:t>df</a:t>
            </a:r>
            <a:r>
              <a:rPr lang="en-US" dirty="0">
                <a:latin typeface="Andale Mono" panose="020B0509000000000004" pitchFamily="49" charset="0"/>
              </a:rPr>
              <a:t> %&gt;%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F5C2124-9C92-BB5F-F792-FC62AFC42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66" y="2828639"/>
            <a:ext cx="2336738" cy="2687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A06985-E03E-F24D-CC8E-C7759F681048}"/>
              </a:ext>
            </a:extLst>
          </p:cNvPr>
          <p:cNvSpPr txBox="1"/>
          <p:nvPr/>
        </p:nvSpPr>
        <p:spPr>
          <a:xfrm flipH="1">
            <a:off x="1481784" y="1197843"/>
            <a:ext cx="3786901" cy="12741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r>
              <a:rPr lang="en-US" sz="4700" dirty="0"/>
              <a:t>The ”Tidy”</a:t>
            </a:r>
          </a:p>
        </p:txBody>
      </p:sp>
    </p:spTree>
    <p:extLst>
      <p:ext uri="{BB962C8B-B14F-4D97-AF65-F5344CB8AC3E}">
        <p14:creationId xmlns:p14="http://schemas.microsoft.com/office/powerpoint/2010/main" val="32932802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26792-E23F-8945-8D67-78E05F33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69" y="755149"/>
            <a:ext cx="10134600" cy="1243264"/>
          </a:xfrm>
        </p:spPr>
        <p:txBody>
          <a:bodyPr>
            <a:normAutofit/>
          </a:bodyPr>
          <a:lstStyle/>
          <a:p>
            <a:r>
              <a:rPr lang="en-US" sz="6400" dirty="0"/>
              <a:t>The “Verse”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E9A71BA-9833-724E-902D-C9C3E664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73" y="4573872"/>
            <a:ext cx="1384585" cy="15984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DAFC762-739C-A44B-B616-ADD69E2C7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85" y="4601581"/>
            <a:ext cx="1378902" cy="159840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EA2612A0-7DB5-C14D-B5BB-BD28D2C8A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87" y="3387437"/>
            <a:ext cx="1378902" cy="1598400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9D2BE0E2-68A4-9F47-AA67-6076E451C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12" y="4583202"/>
            <a:ext cx="1378902" cy="1598400"/>
          </a:xfrm>
          <a:prstGeom prst="rect">
            <a:avLst/>
          </a:prstGeom>
        </p:spPr>
      </p:pic>
      <p:pic>
        <p:nvPicPr>
          <p:cNvPr id="16" name="Picture 15" descr="A picture containing text, sign, businesscard, vector graphics&#10;&#10;Description automatically generated">
            <a:extLst>
              <a:ext uri="{FF2B5EF4-FFF2-40B4-BE49-F238E27FC236}">
                <a16:creationId xmlns:a16="http://schemas.microsoft.com/office/drawing/2014/main" id="{31E62B6F-8A14-254A-A2AF-CECAD9F40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53" y="3429000"/>
            <a:ext cx="1378902" cy="1598400"/>
          </a:xfrm>
          <a:prstGeom prst="rect">
            <a:avLst/>
          </a:prstGeom>
        </p:spPr>
      </p:pic>
      <p:pic>
        <p:nvPicPr>
          <p:cNvPr id="18" name="Picture 17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272F407B-4623-B041-820E-26258E79BD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51" y="4573872"/>
            <a:ext cx="1378902" cy="1598400"/>
          </a:xfrm>
          <a:prstGeom prst="rect">
            <a:avLst/>
          </a:prstGeom>
        </p:spPr>
      </p:pic>
      <p:pic>
        <p:nvPicPr>
          <p:cNvPr id="20" name="Picture 1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DD1C00F-5874-7C4A-8224-575ADD37C5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092" y="3416992"/>
            <a:ext cx="1378902" cy="1598400"/>
          </a:xfrm>
          <a:prstGeom prst="rect">
            <a:avLst/>
          </a:prstGeom>
        </p:spPr>
      </p:pic>
      <p:pic>
        <p:nvPicPr>
          <p:cNvPr id="24" name="Picture 2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BA4E65B-135B-AA45-8064-DEC7BC7DDB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2" y="3396593"/>
            <a:ext cx="1378902" cy="1598400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8415C7-83F7-FC4C-905E-7912837C6E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33" y="4573872"/>
            <a:ext cx="1379527" cy="1598400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323E0B69-CCE5-F945-9092-582B98AFE7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02" y="4601581"/>
            <a:ext cx="1378902" cy="1598400"/>
          </a:xfrm>
          <a:prstGeom prst="rect">
            <a:avLst/>
          </a:prstGeom>
        </p:spPr>
      </p:pic>
      <p:pic>
        <p:nvPicPr>
          <p:cNvPr id="30" name="Picture 2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17804814-2ACE-5C41-8E65-AB26CDBAF3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85" y="3415146"/>
            <a:ext cx="1383885" cy="1598400"/>
          </a:xfrm>
          <a:prstGeom prst="rect">
            <a:avLst/>
          </a:prstGeom>
        </p:spPr>
      </p:pic>
      <p:pic>
        <p:nvPicPr>
          <p:cNvPr id="32" name="Picture 31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B16CE2-EF46-C94F-9B1E-928F770B22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45" y="3401291"/>
            <a:ext cx="1384530" cy="1598400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4E5314E3-EC6F-F04E-8C4D-8ABEA93482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20" y="4601581"/>
            <a:ext cx="1385433" cy="1598400"/>
          </a:xfrm>
          <a:prstGeom prst="rect">
            <a:avLst/>
          </a:prstGeom>
        </p:spPr>
      </p:pic>
      <p:pic>
        <p:nvPicPr>
          <p:cNvPr id="4" name="Picture 3" descr="A picture containing text, black, display, light&#10;&#10;Description automatically generated">
            <a:extLst>
              <a:ext uri="{FF2B5EF4-FFF2-40B4-BE49-F238E27FC236}">
                <a16:creationId xmlns:a16="http://schemas.microsoft.com/office/drawing/2014/main" id="{478AEC76-223B-3B4B-BE41-902F516412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61" y="2228711"/>
            <a:ext cx="1393954" cy="1598400"/>
          </a:xfrm>
          <a:prstGeom prst="rect">
            <a:avLst/>
          </a:prstGeom>
        </p:spPr>
      </p:pic>
      <p:pic>
        <p:nvPicPr>
          <p:cNvPr id="19" name="Picture 1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261E7489-BE69-9149-8288-EC29AF84C3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7" y="3388822"/>
            <a:ext cx="1379914" cy="159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5B66D-661D-123A-17CF-A76B8B3C9C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229" y="3430943"/>
            <a:ext cx="1355202" cy="156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296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D0524-E7B2-4E16-AD99-1F5B3E12373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48300" y="1475509"/>
            <a:ext cx="4524538" cy="39901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Overview of key functions in </a:t>
            </a:r>
            <a:r>
              <a:rPr lang="en-US" dirty="0" err="1"/>
              <a:t>tidyverse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Demonstration in R using real linguistics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on to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 at some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BAF460-3F17-7593-EA83-0C71EFBA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from Here</a:t>
            </a:r>
          </a:p>
        </p:txBody>
      </p:sp>
    </p:spTree>
    <p:extLst>
      <p:ext uri="{BB962C8B-B14F-4D97-AF65-F5344CB8AC3E}">
        <p14:creationId xmlns:p14="http://schemas.microsoft.com/office/powerpoint/2010/main" val="41511934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31F0C-B62C-8844-9750-65C5ECAD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193757"/>
            <a:ext cx="11168743" cy="1618746"/>
          </a:xfrm>
        </p:spPr>
        <p:txBody>
          <a:bodyPr>
            <a:normAutofit fontScale="90000"/>
          </a:bodyPr>
          <a:lstStyle/>
          <a:p>
            <a:r>
              <a:rPr lang="en-US" dirty="0"/>
              <a:t>Wrangling: The data “%&gt;%”-line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4C2E-543E-AF43-B453-B7344AA3B66E}"/>
              </a:ext>
            </a:extLst>
          </p:cNvPr>
          <p:cNvSpPr txBox="1"/>
          <p:nvPr/>
        </p:nvSpPr>
        <p:spPr>
          <a:xfrm>
            <a:off x="349826" y="5964269"/>
            <a:ext cx="6096000" cy="2931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 by Allison Horst</a:t>
            </a:r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FB7D7C6-A1E8-9546-A4DB-187C3325D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4" y="1460872"/>
            <a:ext cx="802105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356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E19F0D-D387-14AD-72E0-E55DF7CAD9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ED47B-C9DE-0352-841D-C1BFC87E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Prep Data</a:t>
            </a:r>
          </a:p>
        </p:txBody>
      </p:sp>
    </p:spTree>
    <p:extLst>
      <p:ext uri="{BB962C8B-B14F-4D97-AF65-F5344CB8AC3E}">
        <p14:creationId xmlns:p14="http://schemas.microsoft.com/office/powerpoint/2010/main" val="37158136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3F00-D51A-194A-B107-17E4B4A8FE4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28700" y="720436"/>
            <a:ext cx="10134600" cy="1191580"/>
          </a:xfrm>
        </p:spPr>
        <p:txBody>
          <a:bodyPr>
            <a:normAutofit/>
          </a:bodyPr>
          <a:lstStyle/>
          <a:p>
            <a:r>
              <a:rPr lang="en-US" sz="7250" dirty="0"/>
              <a:t>Importing Data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D6A7A0C-0A24-A842-80F2-21F8C5D4E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50" y="720436"/>
            <a:ext cx="1378902" cy="1598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873F44-A10F-2E40-B01F-92B35CDA4CB0}"/>
              </a:ext>
            </a:extLst>
          </p:cNvPr>
          <p:cNvSpPr txBox="1">
            <a:spLocks/>
          </p:cNvSpPr>
          <p:nvPr/>
        </p:nvSpPr>
        <p:spPr>
          <a:xfrm>
            <a:off x="3093109" y="2091379"/>
            <a:ext cx="6005782" cy="45491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2400" b="0" dirty="0" err="1">
                <a:latin typeface="Andale Mono" panose="020B0509000000000004" pitchFamily="49" charset="0"/>
              </a:rPr>
              <a:t>read_csv</a:t>
            </a:r>
            <a:r>
              <a:rPr lang="en-US" sz="2400" b="0" dirty="0">
                <a:latin typeface="Andale Mono" panose="020B0509000000000004" pitchFamily="49" charset="0"/>
              </a:rPr>
              <a:t>()</a:t>
            </a:r>
            <a:r>
              <a:rPr lang="en-US" sz="2400" b="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3F16C-BC94-DAD7-8400-8AD4FAF2E61D}"/>
              </a:ext>
            </a:extLst>
          </p:cNvPr>
          <p:cNvSpPr txBox="1"/>
          <p:nvPr/>
        </p:nvSpPr>
        <p:spPr>
          <a:xfrm flipH="1">
            <a:off x="1028700" y="2292902"/>
            <a:ext cx="4424210" cy="3850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algn="l"/>
            <a:r>
              <a:rPr lang="en-US" sz="1800" dirty="0"/>
              <a:t>Can read data in: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From an online link (live data)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From a saved file somewhere on your device with working directory correctly specified – will come back to this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With full file path</a:t>
            </a:r>
          </a:p>
        </p:txBody>
      </p:sp>
      <p:pic>
        <p:nvPicPr>
          <p:cNvPr id="9" name="Picture 8" descr="A picture containing cartoon, toy&#10;&#10;Description automatically generated">
            <a:extLst>
              <a:ext uri="{FF2B5EF4-FFF2-40B4-BE49-F238E27FC236}">
                <a16:creationId xmlns:a16="http://schemas.microsoft.com/office/drawing/2014/main" id="{F46F4E34-A522-6AA8-D1BB-44F4A7A0F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6755"/>
            <a:ext cx="5286288" cy="2389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BCB0C-A770-056B-B987-F46E65729163}"/>
              </a:ext>
            </a:extLst>
          </p:cNvPr>
          <p:cNvSpPr txBox="1"/>
          <p:nvPr/>
        </p:nvSpPr>
        <p:spPr>
          <a:xfrm>
            <a:off x="9305507" y="5740789"/>
            <a:ext cx="2402581" cy="541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ctr">
            <a:spAutoFit/>
          </a:bodyPr>
          <a:lstStyle/>
          <a:p>
            <a:pPr defTabSz="177800">
              <a:spcBef>
                <a:spcPts val="2250"/>
              </a:spcBef>
            </a:pPr>
            <a:r>
              <a:rPr lang="en-US" sz="1450" dirty="0"/>
              <a:t>You guessed it: Allison Horst</a:t>
            </a:r>
          </a:p>
        </p:txBody>
      </p:sp>
    </p:spTree>
    <p:extLst>
      <p:ext uri="{BB962C8B-B14F-4D97-AF65-F5344CB8AC3E}">
        <p14:creationId xmlns:p14="http://schemas.microsoft.com/office/powerpoint/2010/main" val="2069087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20AA-BF41-644F-80F2-917884E1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132558"/>
            <a:ext cx="10134600" cy="2606577"/>
          </a:xfrm>
        </p:spPr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BAC458-5296-0045-A7A4-634FF6681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1995054"/>
            <a:ext cx="7109260" cy="39989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9CCC806-DCD8-4B4B-AD19-B926C28DD9C1}"/>
              </a:ext>
            </a:extLst>
          </p:cNvPr>
          <p:cNvSpPr txBox="1">
            <a:spLocks/>
          </p:cNvSpPr>
          <p:nvPr/>
        </p:nvSpPr>
        <p:spPr>
          <a:xfrm>
            <a:off x="8137959" y="1842654"/>
            <a:ext cx="3486005" cy="3782292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en-US" sz="1950" b="0" dirty="0"/>
              <a:t>Keeping data tidy is essential before doing any analysis</a:t>
            </a:r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en-US" sz="1950" b="0" dirty="0"/>
              <a:t>Wrangling gets us there</a:t>
            </a:r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endParaRPr lang="en-US" sz="1950" b="0" dirty="0"/>
          </a:p>
          <a:p>
            <a:pPr algn="l" hangingPunct="1"/>
            <a:r>
              <a:rPr lang="en-US" sz="1950" b="0" dirty="0"/>
              <a:t>Reasons for untidy data</a:t>
            </a:r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en-US" sz="1950" b="0" dirty="0"/>
              <a:t>Column headers contain values, rather than names </a:t>
            </a:r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en-US" sz="1950" b="0" dirty="0"/>
              <a:t>Duplicated variables/observations across columns, rows, tables</a:t>
            </a:r>
          </a:p>
          <a:p>
            <a:pPr algn="l" hangingPunct="1"/>
            <a:endParaRPr lang="en-GB" sz="1450" b="0" dirty="0"/>
          </a:p>
          <a:p>
            <a:pPr algn="l" hangingPunct="1"/>
            <a:r>
              <a:rPr lang="en-GB" sz="1450" b="0" dirty="0"/>
              <a:t>Wickham, H. (2014). Tidy data. </a:t>
            </a:r>
            <a:r>
              <a:rPr lang="en-GB" sz="1450" b="0" i="1" dirty="0"/>
              <a:t>Journal of statistical software</a:t>
            </a:r>
            <a:r>
              <a:rPr lang="en-GB" sz="1450" b="0" dirty="0"/>
              <a:t>, </a:t>
            </a:r>
            <a:r>
              <a:rPr lang="en-GB" sz="1450" b="0" i="1" dirty="0"/>
              <a:t>59</a:t>
            </a:r>
            <a:r>
              <a:rPr lang="en-GB" sz="1450" b="0" dirty="0"/>
              <a:t>(1), 1-23.</a:t>
            </a:r>
            <a:r>
              <a:rPr lang="en-US" sz="1450" b="0" dirty="0"/>
              <a:t> </a:t>
            </a:r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endParaRPr lang="en-US" sz="1950" b="0" dirty="0"/>
          </a:p>
        </p:txBody>
      </p:sp>
    </p:spTree>
    <p:extLst>
      <p:ext uri="{BB962C8B-B14F-4D97-AF65-F5344CB8AC3E}">
        <p14:creationId xmlns:p14="http://schemas.microsoft.com/office/powerpoint/2010/main" val="17816059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233E-3738-AF4F-AE1F-A5CA69BB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740" y="-152401"/>
            <a:ext cx="10134600" cy="2606577"/>
          </a:xfrm>
        </p:spPr>
        <p:txBody>
          <a:bodyPr/>
          <a:lstStyle/>
          <a:p>
            <a:r>
              <a:rPr lang="en-US" dirty="0"/>
              <a:t>Variable naming conventions</a:t>
            </a:r>
          </a:p>
        </p:txBody>
      </p:sp>
      <p:pic>
        <p:nvPicPr>
          <p:cNvPr id="4" name="Picture 3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5F9E73EE-6F94-E14F-9A8F-305C753A6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08928"/>
            <a:ext cx="1379914" cy="1598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CDC0FA-C5E3-B046-ABAD-831603F98D62}"/>
              </a:ext>
            </a:extLst>
          </p:cNvPr>
          <p:cNvGrpSpPr/>
          <p:nvPr/>
        </p:nvGrpSpPr>
        <p:grpSpPr>
          <a:xfrm>
            <a:off x="3048000" y="1764411"/>
            <a:ext cx="8382000" cy="4466818"/>
            <a:chOff x="6096000" y="3498341"/>
            <a:chExt cx="16764000" cy="8933635"/>
          </a:xfrm>
        </p:grpSpPr>
        <p:pic>
          <p:nvPicPr>
            <p:cNvPr id="6" name="Picture 5" descr="Diagram, text&#10;&#10;Description automatically generated">
              <a:extLst>
                <a:ext uri="{FF2B5EF4-FFF2-40B4-BE49-F238E27FC236}">
                  <a16:creationId xmlns:a16="http://schemas.microsoft.com/office/drawing/2014/main" id="{3301D3F5-4A15-9D48-8FCC-7D658BBD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7920" y="3498341"/>
              <a:ext cx="12832080" cy="884130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8EF118-29CA-8C46-8E2D-7B79AB52E6FB}"/>
                </a:ext>
              </a:extLst>
            </p:cNvPr>
            <p:cNvSpPr txBox="1"/>
            <p:nvPr/>
          </p:nvSpPr>
          <p:spPr>
            <a:xfrm>
              <a:off x="6096000" y="11845662"/>
              <a:ext cx="12192000" cy="586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Artwork by Allison Horst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8243A5C-260A-E74D-A9C6-2D4632AD5D1B}"/>
              </a:ext>
            </a:extLst>
          </p:cNvPr>
          <p:cNvSpPr txBox="1">
            <a:spLocks/>
          </p:cNvSpPr>
          <p:nvPr/>
        </p:nvSpPr>
        <p:spPr>
          <a:xfrm>
            <a:off x="555375" y="3016256"/>
            <a:ext cx="4393271" cy="260657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228600" indent="-228600" algn="l" hangingPunct="1">
              <a:buFont typeface=".Apple Color Emoji UI"/>
              <a:buChar char="🌟"/>
            </a:pPr>
            <a:r>
              <a:rPr lang="en-US" sz="1750" dirty="0" err="1">
                <a:latin typeface="Andale Mono" panose="020B0509000000000004" pitchFamily="49" charset="0"/>
              </a:rPr>
              <a:t>clean_names</a:t>
            </a:r>
            <a:r>
              <a:rPr lang="en-US" sz="1750" dirty="0">
                <a:latin typeface="Andale Mono" panose="020B0509000000000004" pitchFamily="49" charset="0"/>
              </a:rPr>
              <a:t>() </a:t>
            </a:r>
          </a:p>
          <a:p>
            <a:pPr algn="l" hangingPunct="1"/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Good practice to have consistent variable naming </a:t>
            </a: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This package renames all variables in a data file to have consistent format</a:t>
            </a: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Defaults to snake case, but there are 18 options you can choose from </a:t>
            </a: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Consistency is key</a:t>
            </a: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endParaRPr lang="en-US" sz="175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271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E19F0D-D387-14AD-72E0-E55DF7CAD9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ED47B-C9DE-0352-841D-C1BFC87E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Subset, </a:t>
            </a:r>
            <a:r>
              <a:rPr lang="en-US" dirty="0" err="1"/>
              <a:t>Synthesise</a:t>
            </a:r>
            <a:r>
              <a:rPr lang="en-US" dirty="0"/>
              <a:t> &amp; </a:t>
            </a:r>
            <a:r>
              <a:rPr lang="en-US" dirty="0" err="1"/>
              <a:t>Summarise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856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95EE14E-2BAB-0841-BB37-48C31522BDDE}"/>
              </a:ext>
            </a:extLst>
          </p:cNvPr>
          <p:cNvSpPr txBox="1">
            <a:spLocks/>
          </p:cNvSpPr>
          <p:nvPr/>
        </p:nvSpPr>
        <p:spPr>
          <a:xfrm>
            <a:off x="739168" y="2492527"/>
            <a:ext cx="4638376" cy="260657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sz="2400" dirty="0"/>
              <a:t>Subsets observations (</a:t>
            </a:r>
            <a:r>
              <a:rPr lang="en-US" sz="2400" b="1" dirty="0"/>
              <a:t>rows</a:t>
            </a:r>
            <a:r>
              <a:rPr lang="en-US" sz="2400" dirty="0"/>
              <a:t>)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sz="2100" dirty="0">
              <a:latin typeface="Proxima Nova" panose="02000506030000020004" pitchFamily="2" charset="0"/>
            </a:endParaRP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sz="2100" dirty="0">
                <a:latin typeface="Proxima Nova" panose="02000506030000020004" pitchFamily="2" charset="0"/>
              </a:rPr>
              <a:t>Keeps/removes data that meet specific logical conditions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sz="2100" dirty="0">
              <a:latin typeface="Proxima Nova" panose="02000506030000020004" pitchFamily="2" charset="0"/>
            </a:endParaRP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sz="2100" dirty="0">
                <a:latin typeface="Proxima Nova" panose="02000506030000020004" pitchFamily="2" charset="0"/>
              </a:rPr>
              <a:t>Requires use of logical operators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81E53-F3EE-164E-9640-3579FF93B0E5}"/>
              </a:ext>
            </a:extLst>
          </p:cNvPr>
          <p:cNvGrpSpPr/>
          <p:nvPr/>
        </p:nvGrpSpPr>
        <p:grpSpPr>
          <a:xfrm>
            <a:off x="5677080" y="2492527"/>
            <a:ext cx="5775753" cy="3284326"/>
            <a:chOff x="4443178" y="3697683"/>
            <a:chExt cx="16252722" cy="76843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ADB2E-5382-4E49-8FC8-5FCA1D1076AD}"/>
                </a:ext>
              </a:extLst>
            </p:cNvPr>
            <p:cNvSpPr/>
            <p:nvPr/>
          </p:nvSpPr>
          <p:spPr>
            <a:xfrm>
              <a:off x="4443178" y="7079798"/>
              <a:ext cx="16252722" cy="76811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endParaRPr lang="en-US" sz="1500" spc="-3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2" name="Picture 1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91FD10C-06FB-F441-B47A-7B4E780E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178" y="3697683"/>
              <a:ext cx="16252722" cy="71828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560FC7-6FF9-634B-88AF-6AA6E4509B44}"/>
                </a:ext>
              </a:extLst>
            </p:cNvPr>
            <p:cNvSpPr txBox="1"/>
            <p:nvPr/>
          </p:nvSpPr>
          <p:spPr>
            <a:xfrm>
              <a:off x="14714899" y="10760944"/>
              <a:ext cx="5981001" cy="621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1250" dirty="0">
                  <a:latin typeface="Proxima Nova" panose="02000506030000020004" pitchFamily="2" charset="0"/>
                </a:rPr>
                <a:t>Credit: </a:t>
              </a:r>
              <a:r>
                <a:rPr lang="en-US" sz="1250" dirty="0">
                  <a:latin typeface="Proxima Nova" panose="02000506030000020004" pitchFamily="2" charset="0"/>
                  <a:hlinkClick r:id="rId3"/>
                </a:rPr>
                <a:t>Coding TogetheR</a:t>
              </a:r>
              <a:endParaRPr lang="en-US" sz="1250" dirty="0">
                <a:latin typeface="Proxima Nova" panose="02000506030000020004" pitchFamily="2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57149F85-BE74-FD48-80D5-CFEEF6C2F386}"/>
              </a:ext>
            </a:extLst>
          </p:cNvPr>
          <p:cNvSpPr txBox="1">
            <a:spLocks/>
          </p:cNvSpPr>
          <p:nvPr/>
        </p:nvSpPr>
        <p:spPr>
          <a:xfrm>
            <a:off x="1850495" y="999215"/>
            <a:ext cx="9580567" cy="1179952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4800" dirty="0">
                <a:latin typeface="Andale Mono" panose="020B0509000000000004" pitchFamily="49" charset="0"/>
              </a:rPr>
              <a:t>filter() 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FF764A9-F7BB-788D-40C0-ED353F7E9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424" y="674672"/>
            <a:ext cx="1384585" cy="1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28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unction = how you get stuff done in R (chapters in metaphor)…"/>
          <p:cNvSpPr txBox="1">
            <a:spLocks noGrp="1"/>
          </p:cNvSpPr>
          <p:nvPr>
            <p:ph type="body" sz="quarter" idx="1"/>
          </p:nvPr>
        </p:nvSpPr>
        <p:spPr>
          <a:xfrm>
            <a:off x="6267171" y="818726"/>
            <a:ext cx="5363551" cy="54166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55575" indent="-155575" defTabSz="288925">
              <a:spcBef>
                <a:spcPts val="1100"/>
              </a:spcBef>
              <a:buSzPct val="100000"/>
              <a:defRPr sz="2800" spc="-28"/>
            </a:pPr>
            <a:r>
              <a:rPr lang="en-GB" sz="2100" dirty="0"/>
              <a:t> </a:t>
            </a:r>
            <a:r>
              <a:rPr lang="en-US" sz="2100" dirty="0">
                <a:latin typeface="Andale Mono" panose="020B0509000000000004" pitchFamily="49" charset="0"/>
              </a:rPr>
              <a:t>‘</a:t>
            </a:r>
            <a:r>
              <a:rPr lang="en-US" sz="2100" dirty="0" err="1">
                <a:latin typeface="Andale Mono" panose="020B0509000000000004" pitchFamily="49" charset="0"/>
              </a:rPr>
              <a:t>data_name</a:t>
            </a:r>
            <a:r>
              <a:rPr lang="en-GB" sz="2100" dirty="0"/>
              <a:t>’ &lt;- </a:t>
            </a:r>
            <a:r>
              <a:rPr lang="en-US" sz="2100" dirty="0">
                <a:latin typeface="Andale Mono" panose="020B0509000000000004" pitchFamily="49" charset="0"/>
              </a:rPr>
              <a:t>data: C</a:t>
            </a:r>
            <a:r>
              <a:rPr lang="en-GB" sz="2100" dirty="0" err="1"/>
              <a:t>reate</a:t>
            </a:r>
            <a:r>
              <a:rPr lang="en-GB" sz="2100" dirty="0"/>
              <a:t> an object called ‘</a:t>
            </a:r>
            <a:r>
              <a:rPr lang="en-US" sz="2100" dirty="0" err="1">
                <a:latin typeface="Andale Mono" panose="020B0509000000000004" pitchFamily="49" charset="0"/>
              </a:rPr>
              <a:t>data_name</a:t>
            </a:r>
            <a:r>
              <a:rPr lang="en-US" sz="2100" dirty="0">
                <a:latin typeface="Andale Mono" panose="020B0509000000000004" pitchFamily="49" charset="0"/>
              </a:rPr>
              <a:t>’ </a:t>
            </a:r>
            <a:r>
              <a:rPr lang="en-GB" sz="2100" dirty="0"/>
              <a:t>from the ’data’ object</a:t>
            </a:r>
            <a:endParaRPr lang="en-US" sz="2100" dirty="0">
              <a:latin typeface="Andale Mono" panose="020B0509000000000004" pitchFamily="49" charset="0"/>
            </a:endParaRPr>
          </a:p>
          <a:p>
            <a:pPr marL="155575" indent="-155575" defTabSz="288925">
              <a:spcBef>
                <a:spcPts val="1100"/>
              </a:spcBef>
              <a:buSzPct val="100000"/>
              <a:defRPr sz="2800" spc="-28"/>
            </a:pPr>
            <a:r>
              <a:rPr lang="en-US" sz="2100" dirty="0">
                <a:latin typeface="Andale Mono" panose="020B0509000000000004" pitchFamily="49" charset="0"/>
              </a:rPr>
              <a:t>library </a:t>
            </a:r>
            <a:r>
              <a:rPr lang="en-GB" sz="2100" dirty="0"/>
              <a:t>vs </a:t>
            </a:r>
            <a:r>
              <a:rPr lang="en-US" sz="2100" dirty="0">
                <a:latin typeface="Andale Mono" panose="020B0509000000000004" pitchFamily="49" charset="0"/>
              </a:rPr>
              <a:t>package: </a:t>
            </a:r>
            <a:r>
              <a:rPr lang="en-GB" sz="2100" dirty="0"/>
              <a:t>install </a:t>
            </a:r>
            <a:r>
              <a:rPr lang="en-US" sz="2100" dirty="0">
                <a:latin typeface="Andale Mono" panose="020B0509000000000004" pitchFamily="49" charset="0"/>
              </a:rPr>
              <a:t>package</a:t>
            </a:r>
            <a:r>
              <a:rPr lang="en-GB" sz="2100" dirty="0"/>
              <a:t>s once (</a:t>
            </a:r>
            <a:r>
              <a:rPr lang="en-US" sz="2100" dirty="0" err="1">
                <a:latin typeface="Andale Mono" panose="020B0509000000000004" pitchFamily="49" charset="0"/>
              </a:rPr>
              <a:t>install.packages</a:t>
            </a:r>
            <a:r>
              <a:rPr lang="en-US" sz="2100" dirty="0">
                <a:latin typeface="Andale Mono" panose="020B0509000000000004" pitchFamily="49" charset="0"/>
              </a:rPr>
              <a:t>(“”); </a:t>
            </a:r>
            <a:r>
              <a:rPr lang="en-GB" sz="2100" dirty="0"/>
              <a:t>‘call’ them using </a:t>
            </a:r>
            <a:r>
              <a:rPr lang="en-US" sz="2100" dirty="0">
                <a:latin typeface="Andale Mono" panose="020B0509000000000004" pitchFamily="49" charset="0"/>
              </a:rPr>
              <a:t>library(package)</a:t>
            </a:r>
            <a:r>
              <a:rPr lang="en-GB" sz="2100" dirty="0"/>
              <a:t>every time</a:t>
            </a:r>
            <a:r>
              <a:rPr lang="en-US" sz="2100" dirty="0">
                <a:latin typeface="Andale Mono" panose="020B0509000000000004" pitchFamily="49" charset="0"/>
              </a:rPr>
              <a:t> </a:t>
            </a:r>
          </a:p>
          <a:p>
            <a:pPr marL="155575" indent="-155575" defTabSz="288925">
              <a:spcBef>
                <a:spcPts val="1100"/>
              </a:spcBef>
              <a:buSzPct val="100000"/>
              <a:defRPr sz="2800" spc="-28"/>
            </a:pPr>
            <a:r>
              <a:rPr lang="en-GB" sz="2100" dirty="0"/>
              <a:t>Data types: character, factor, numeric (double, integer)</a:t>
            </a:r>
          </a:p>
          <a:p>
            <a:pPr marL="155575" indent="-155575" defTabSz="288925">
              <a:spcBef>
                <a:spcPts val="1100"/>
              </a:spcBef>
              <a:buSzPct val="100000"/>
              <a:defRPr sz="2800" spc="-28"/>
            </a:pPr>
            <a:r>
              <a:rPr lang="en-GB" sz="2100" dirty="0"/>
              <a:t>Working Directory: use to specify location of files</a:t>
            </a:r>
          </a:p>
          <a:p>
            <a:pPr marL="155575" indent="-155575" defTabSz="288925">
              <a:spcBef>
                <a:spcPts val="1100"/>
              </a:spcBef>
              <a:buSzPct val="100000"/>
              <a:defRPr sz="2800" spc="-28"/>
            </a:pPr>
            <a:r>
              <a:rPr lang="en-GB" sz="2100" dirty="0"/>
              <a:t>Data Structures: vectors, matrices, </a:t>
            </a:r>
            <a:r>
              <a:rPr lang="en-GB" sz="2100" dirty="0" err="1"/>
              <a:t>data.frames</a:t>
            </a:r>
            <a:r>
              <a:rPr lang="en-GB" sz="2100" dirty="0"/>
              <a:t> (</a:t>
            </a:r>
            <a:r>
              <a:rPr lang="en-GB" sz="2100" dirty="0" err="1"/>
              <a:t>tibbles</a:t>
            </a:r>
            <a:r>
              <a:rPr lang="en-GB" sz="2100" dirty="0"/>
              <a:t>)</a:t>
            </a:r>
            <a:endParaRPr sz="2100" dirty="0"/>
          </a:p>
        </p:txBody>
      </p:sp>
      <p:sp>
        <p:nvSpPr>
          <p:cNvPr id="204" name="Some vocabul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Basic R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4041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E678B9-CFE0-B342-B47C-8FE54D31FBBB}"/>
              </a:ext>
            </a:extLst>
          </p:cNvPr>
          <p:cNvGrpSpPr/>
          <p:nvPr/>
        </p:nvGrpSpPr>
        <p:grpSpPr>
          <a:xfrm>
            <a:off x="5145074" y="2013252"/>
            <a:ext cx="6466075" cy="3292582"/>
            <a:chOff x="4700350" y="2539504"/>
            <a:chExt cx="17125773" cy="8279606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D87A7074-B678-A649-8456-29AC7EFE7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350" y="2539504"/>
              <a:ext cx="16746191" cy="745879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7922A4-EF01-CD44-BA03-301E17CDAA4A}"/>
                </a:ext>
              </a:extLst>
            </p:cNvPr>
            <p:cNvSpPr txBox="1"/>
            <p:nvPr/>
          </p:nvSpPr>
          <p:spPr>
            <a:xfrm>
              <a:off x="13037183" y="10151585"/>
              <a:ext cx="8788940" cy="667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1250" dirty="0">
                  <a:latin typeface="Proxima Nova" panose="02000506030000020004" pitchFamily="2" charset="0"/>
                </a:rPr>
                <a:t>Source: R for Data Science book, Figure 5.1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419CCD0-11C6-BD4C-8CD9-CF5968EA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008" y="-206478"/>
            <a:ext cx="10134600" cy="2606577"/>
          </a:xfrm>
        </p:spPr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5D63F50-CD37-B742-824F-62E4E61F3A68}"/>
              </a:ext>
            </a:extLst>
          </p:cNvPr>
          <p:cNvGraphicFramePr>
            <a:graphicFrameLocks noGrp="1"/>
          </p:cNvGraphicFramePr>
          <p:nvPr/>
        </p:nvGraphicFramePr>
        <p:xfrm>
          <a:off x="580852" y="1827060"/>
          <a:ext cx="4390923" cy="438738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440909">
                  <a:extLst>
                    <a:ext uri="{9D8B030D-6E8A-4147-A177-3AD203B41FA5}">
                      <a16:colId xmlns:a16="http://schemas.microsoft.com/office/drawing/2014/main" val="1141750886"/>
                    </a:ext>
                  </a:extLst>
                </a:gridCol>
                <a:gridCol w="2950014">
                  <a:extLst>
                    <a:ext uri="{9D8B030D-6E8A-4147-A177-3AD203B41FA5}">
                      <a16:colId xmlns:a16="http://schemas.microsoft.com/office/drawing/2014/main" val="1273119809"/>
                    </a:ext>
                  </a:extLst>
                </a:gridCol>
              </a:tblGrid>
              <a:tr h="53986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Proxima Nova" panose="02000506030000020004" pitchFamily="2" charset="0"/>
                        </a:rPr>
                        <a:t>&lt;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Proxima Nova" panose="02000506030000020004" pitchFamily="2" charset="0"/>
                        </a:rPr>
                        <a:t>Less than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407741888"/>
                  </a:ext>
                </a:extLst>
              </a:tr>
              <a:tr h="53986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Proxima Nova" panose="02000506030000020004" pitchFamily="2" charset="0"/>
                        </a:rPr>
                        <a:t>&gt;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Proxima Nova" panose="02000506030000020004" pitchFamily="2" charset="0"/>
                        </a:rPr>
                        <a:t>Greater than 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949146429"/>
                  </a:ext>
                </a:extLst>
              </a:tr>
              <a:tr h="53986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Proxima Nova" panose="02000506030000020004" pitchFamily="2" charset="0"/>
                        </a:rPr>
                        <a:t>==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Proxima Nova" panose="02000506030000020004" pitchFamily="2" charset="0"/>
                        </a:rPr>
                        <a:t>Equal  to 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404273354"/>
                  </a:ext>
                </a:extLst>
              </a:tr>
              <a:tr h="53986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Proxima Nova" panose="02000506030000020004" pitchFamily="2" charset="0"/>
                        </a:rPr>
                        <a:t>&lt;=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Proxima Nova" panose="02000506030000020004" pitchFamily="2" charset="0"/>
                        </a:rPr>
                        <a:t>Less than equal to 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2710260606"/>
                  </a:ext>
                </a:extLst>
              </a:tr>
              <a:tr h="72794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Proxima Nova" panose="02000506030000020004" pitchFamily="2" charset="0"/>
                        </a:rPr>
                        <a:t>&gt;=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Proxima Nova" panose="02000506030000020004" pitchFamily="2" charset="0"/>
                        </a:rPr>
                        <a:t>Greater than equal to 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618695940"/>
                  </a:ext>
                </a:extLst>
              </a:tr>
              <a:tr h="53986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Proxima Nova" panose="02000506030000020004" pitchFamily="2" charset="0"/>
                        </a:rPr>
                        <a:t>!=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Proxima Nova" panose="02000506030000020004" pitchFamily="2" charset="0"/>
                        </a:rPr>
                        <a:t>Not equal to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969780088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Proxima Nova" panose="02000506030000020004" pitchFamily="2" charset="0"/>
                        </a:rPr>
                        <a:t>%in%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Proxima Nova" panose="02000506030000020004" pitchFamily="2" charset="0"/>
                        </a:rPr>
                        <a:t>Group membership</a:t>
                      </a:r>
                    </a:p>
                    <a:p>
                      <a:r>
                        <a:rPr lang="en-US" sz="2000" b="0" dirty="0">
                          <a:latin typeface="Andale Mono" panose="020B0509000000000004" pitchFamily="49" charset="0"/>
                        </a:rPr>
                        <a:t>[year %in% c(1985, 1995, 2005)</a:t>
                      </a:r>
                      <a:r>
                        <a:rPr lang="en-US" sz="2000" b="0" dirty="0">
                          <a:latin typeface="Proxima Nova" panose="02000506030000020004" pitchFamily="2" charset="0"/>
                        </a:rPr>
                        <a:t>]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94860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9761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424" y="674672"/>
            <a:ext cx="1384585" cy="1598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F5BCC1-572A-E648-B57E-C1D4E046FB81}"/>
              </a:ext>
            </a:extLst>
          </p:cNvPr>
          <p:cNvGrpSpPr/>
          <p:nvPr/>
        </p:nvGrpSpPr>
        <p:grpSpPr>
          <a:xfrm>
            <a:off x="6057359" y="2670425"/>
            <a:ext cx="5718067" cy="2793516"/>
            <a:chOff x="4443178" y="3867964"/>
            <a:chExt cx="16935455" cy="76118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A720E8-BE73-7B43-95F2-89C1BF011F5E}"/>
                </a:ext>
              </a:extLst>
            </p:cNvPr>
            <p:cNvSpPr/>
            <p:nvPr/>
          </p:nvSpPr>
          <p:spPr>
            <a:xfrm>
              <a:off x="4443178" y="7117891"/>
              <a:ext cx="16252722" cy="89455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endParaRPr lang="en-US" sz="1500" spc="-3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5EE341B-03AF-744E-967A-46A8F5DA3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178" y="3867964"/>
              <a:ext cx="16252722" cy="697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057B10-F516-834F-ACA0-482D15182515}"/>
                </a:ext>
              </a:extLst>
            </p:cNvPr>
            <p:cNvSpPr txBox="1"/>
            <p:nvPr/>
          </p:nvSpPr>
          <p:spPr>
            <a:xfrm>
              <a:off x="15397632" y="10756513"/>
              <a:ext cx="5981001" cy="723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1250" dirty="0">
                  <a:latin typeface="Proxima Nova" panose="02000506030000020004" pitchFamily="2" charset="0"/>
                </a:rPr>
                <a:t>Credit: </a:t>
              </a:r>
              <a:r>
                <a:rPr lang="en-US" sz="1250" dirty="0">
                  <a:latin typeface="Proxima Nova" panose="02000506030000020004" pitchFamily="2" charset="0"/>
                  <a:hlinkClick r:id="rId4"/>
                </a:rPr>
                <a:t>Coding TogetheR</a:t>
              </a:r>
              <a:endParaRPr lang="en-US" sz="1250" dirty="0">
                <a:latin typeface="Proxima Nova" panose="02000506030000020004" pitchFamily="2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6D0627D-386A-9245-8BDE-70B68AF7F6D1}"/>
              </a:ext>
            </a:extLst>
          </p:cNvPr>
          <p:cNvSpPr txBox="1">
            <a:spLocks/>
          </p:cNvSpPr>
          <p:nvPr/>
        </p:nvSpPr>
        <p:spPr>
          <a:xfrm>
            <a:off x="739168" y="1372302"/>
            <a:ext cx="4393271" cy="2713704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algn="l" hangingPunct="1"/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Subset data by </a:t>
            </a:r>
            <a:r>
              <a:rPr lang="en-US" sz="1750" b="1" dirty="0">
                <a:latin typeface="Proxima Nova" panose="02000506030000020004" pitchFamily="2" charset="0"/>
              </a:rPr>
              <a:t>variables (columns)</a:t>
            </a:r>
            <a:r>
              <a:rPr lang="en-US" sz="1750" dirty="0">
                <a:latin typeface="Proxima Nova" panose="02000506030000020004" pitchFamily="2" charset="0"/>
              </a:rPr>
              <a:t> using variable name or helper functions </a:t>
            </a: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Can also </a:t>
            </a:r>
            <a:r>
              <a:rPr lang="en-US" sz="1750" dirty="0">
                <a:latin typeface="Andale Mono" panose="020B0509000000000004" pitchFamily="49" charset="0"/>
              </a:rPr>
              <a:t>select(-var)</a:t>
            </a:r>
            <a:r>
              <a:rPr lang="en-US" sz="1750" dirty="0">
                <a:latin typeface="Proxima Nova" panose="02000506030000020004" pitchFamily="2" charset="0"/>
              </a:rPr>
              <a:t> to omit variables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6AACF4-D25C-9842-8F96-5B03D86CDB4C}"/>
              </a:ext>
            </a:extLst>
          </p:cNvPr>
          <p:cNvSpPr txBox="1">
            <a:spLocks/>
          </p:cNvSpPr>
          <p:nvPr/>
        </p:nvSpPr>
        <p:spPr>
          <a:xfrm>
            <a:off x="1305414" y="891343"/>
            <a:ext cx="9503889" cy="1214432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4800" dirty="0">
                <a:latin typeface="Andale Mono" panose="020B0509000000000004" pitchFamily="49" charset="0"/>
              </a:rPr>
              <a:t>select() </a:t>
            </a:r>
          </a:p>
        </p:txBody>
      </p: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0B649-84EA-B04B-9778-091E15809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88" y="3101396"/>
            <a:ext cx="3746951" cy="320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5037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8" y="650896"/>
            <a:ext cx="1384585" cy="159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04EDB-09FF-0149-B4DF-343EB20B6292}"/>
              </a:ext>
            </a:extLst>
          </p:cNvPr>
          <p:cNvSpPr txBox="1"/>
          <p:nvPr/>
        </p:nvSpPr>
        <p:spPr>
          <a:xfrm>
            <a:off x="516085" y="5974042"/>
            <a:ext cx="11537370" cy="10710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450" dirty="0"/>
              <a:t>For more check out this RStudio Data </a:t>
            </a:r>
            <a:r>
              <a:rPr lang="en-US" sz="1450" dirty="0" err="1"/>
              <a:t>Manipluation</a:t>
            </a:r>
            <a:r>
              <a:rPr lang="en-US" sz="1450" dirty="0"/>
              <a:t> video from Garrett </a:t>
            </a:r>
            <a:r>
              <a:rPr lang="en-US" sz="1450" dirty="0" err="1"/>
              <a:t>Grolemund</a:t>
            </a:r>
            <a:r>
              <a:rPr lang="en-US" sz="1450" dirty="0"/>
              <a:t> </a:t>
            </a:r>
            <a:r>
              <a:rPr lang="en-US" sz="1450" dirty="0">
                <a:hlinkClick r:id="rId3"/>
              </a:rPr>
              <a:t>https://www.youtube.com/watch?v=Zc_ufg4uW4U</a:t>
            </a:r>
            <a:endParaRPr lang="en-US" sz="1450" dirty="0"/>
          </a:p>
          <a:p>
            <a:pPr algn="l"/>
            <a:endParaRPr lang="en-US" sz="1450" dirty="0">
              <a:latin typeface="Andale Mono" panose="020B05090000000000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C85D60-49D3-F244-AF1A-1BD6F767B718}"/>
              </a:ext>
            </a:extLst>
          </p:cNvPr>
          <p:cNvGrpSpPr/>
          <p:nvPr/>
        </p:nvGrpSpPr>
        <p:grpSpPr>
          <a:xfrm>
            <a:off x="4935348" y="2103113"/>
            <a:ext cx="6950513" cy="3220304"/>
            <a:chOff x="3067665" y="3975256"/>
            <a:chExt cx="18058655" cy="7019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1B4743-E0DA-C044-B3DA-FBBDD19A5B84}"/>
                </a:ext>
              </a:extLst>
            </p:cNvPr>
            <p:cNvSpPr/>
            <p:nvPr/>
          </p:nvSpPr>
          <p:spPr>
            <a:xfrm>
              <a:off x="3067665" y="7063363"/>
              <a:ext cx="17137625" cy="71560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endParaRPr lang="en-US" sz="1500" spc="-3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3888DA-A5D4-934B-AB2D-A3531585B694}"/>
                </a:ext>
              </a:extLst>
            </p:cNvPr>
            <p:cNvSpPr txBox="1"/>
            <p:nvPr/>
          </p:nvSpPr>
          <p:spPr>
            <a:xfrm>
              <a:off x="15145319" y="10416112"/>
              <a:ext cx="5981001" cy="578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1250" dirty="0">
                  <a:latin typeface="Proxima Nova" panose="02000506030000020004" pitchFamily="2" charset="0"/>
                </a:rPr>
                <a:t>Credit: </a:t>
              </a:r>
              <a:r>
                <a:rPr lang="en-US" sz="1250" dirty="0">
                  <a:latin typeface="Proxima Nova" panose="02000506030000020004" pitchFamily="2" charset="0"/>
                  <a:hlinkClick r:id="rId4"/>
                </a:rPr>
                <a:t>Coding TogetheR</a:t>
              </a:r>
              <a:endParaRPr lang="en-US" sz="1250" dirty="0">
                <a:latin typeface="Proxima Nova" panose="02000506030000020004" pitchFamily="2" charset="0"/>
              </a:endParaRPr>
            </a:p>
          </p:txBody>
        </p:sp>
        <p:pic>
          <p:nvPicPr>
            <p:cNvPr id="3" name="Picture 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9D13B10-18E3-DC4C-BE93-E0465FEC1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077" y="3975256"/>
              <a:ext cx="16814800" cy="645160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218F3ED-3BE9-C14E-A29B-35B3786A9453}"/>
              </a:ext>
            </a:extLst>
          </p:cNvPr>
          <p:cNvSpPr txBox="1">
            <a:spLocks/>
          </p:cNvSpPr>
          <p:nvPr/>
        </p:nvSpPr>
        <p:spPr>
          <a:xfrm>
            <a:off x="681192" y="2851659"/>
            <a:ext cx="4170586" cy="260657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b="1" dirty="0">
                <a:latin typeface="Proxima Nova" panose="02000506030000020004" pitchFamily="2" charset="0"/>
              </a:rPr>
              <a:t>Creates new variables</a:t>
            </a:r>
          </a:p>
          <a:p>
            <a:pPr algn="l" hangingPunct="1"/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Compute and append one or more new columns – changes an existing column (overwrite some error) or adds a new one</a:t>
            </a:r>
          </a:p>
          <a:p>
            <a:pPr algn="l" hangingPunct="1"/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Original columns remain after being passed to mutate </a:t>
            </a:r>
            <a:r>
              <a:rPr lang="en-US" sz="1750" i="1" dirty="0">
                <a:latin typeface="Proxima Nova" panose="02000506030000020004" pitchFamily="2" charset="0"/>
              </a:rPr>
              <a:t>unless you overwrite the existing columns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A9453D3-2ADF-824D-932E-2FCD5133F057}"/>
              </a:ext>
            </a:extLst>
          </p:cNvPr>
          <p:cNvSpPr txBox="1">
            <a:spLocks/>
          </p:cNvSpPr>
          <p:nvPr/>
        </p:nvSpPr>
        <p:spPr>
          <a:xfrm>
            <a:off x="1251516" y="822424"/>
            <a:ext cx="10134600" cy="260657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4800" dirty="0">
                <a:latin typeface="Andale Mono" panose="020B0509000000000004" pitchFamily="49" charset="0"/>
              </a:rPr>
              <a:t>mutate() </a:t>
            </a:r>
          </a:p>
        </p:txBody>
      </p:sp>
    </p:spTree>
    <p:extLst>
      <p:ext uri="{BB962C8B-B14F-4D97-AF65-F5344CB8AC3E}">
        <p14:creationId xmlns:p14="http://schemas.microsoft.com/office/powerpoint/2010/main" val="214222653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8" y="650896"/>
            <a:ext cx="1384585" cy="15984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B16C633-BE73-2040-96E4-04CE404A39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04083" y="6064448"/>
            <a:ext cx="9389532" cy="308486"/>
          </a:xfrm>
        </p:spPr>
        <p:txBody>
          <a:bodyPr>
            <a:noAutofit/>
          </a:bodyPr>
          <a:lstStyle/>
          <a:p>
            <a:r>
              <a:rPr lang="en-US" sz="1250" b="0" dirty="0"/>
              <a:t>Credit: Garrick Aden-</a:t>
            </a:r>
            <a:r>
              <a:rPr lang="en-US" sz="1250" b="0" dirty="0" err="1"/>
              <a:t>Buie</a:t>
            </a:r>
            <a:r>
              <a:rPr lang="en-US" sz="1250" b="0" dirty="0"/>
              <a:t>: </a:t>
            </a:r>
            <a:r>
              <a:rPr lang="en-GB" sz="1250" b="0" dirty="0">
                <a:hlinkClick r:id="rId4"/>
              </a:rPr>
              <a:t>https://www.garrickadenbuie.com/project/tidyexplain/</a:t>
            </a:r>
            <a:endParaRPr lang="en-GB" sz="1250" b="0" dirty="0"/>
          </a:p>
          <a:p>
            <a:endParaRPr lang="en-US" sz="1250" b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6C2C47-82A6-0442-B56F-8D6B7F3AAAAA}"/>
              </a:ext>
            </a:extLst>
          </p:cNvPr>
          <p:cNvSpPr txBox="1">
            <a:spLocks/>
          </p:cNvSpPr>
          <p:nvPr/>
        </p:nvSpPr>
        <p:spPr>
          <a:xfrm>
            <a:off x="2248286" y="658730"/>
            <a:ext cx="7521877" cy="144874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4800" dirty="0">
                <a:latin typeface="Andale Mono" panose="020B0509000000000004" pitchFamily="49" charset="0"/>
              </a:rPr>
              <a:t>join</a:t>
            </a:r>
            <a:r>
              <a:rPr lang="en-US" sz="6200" dirty="0"/>
              <a:t> datasets by columns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17B92A-066D-A84A-8348-6085C6346ABE}"/>
              </a:ext>
            </a:extLst>
          </p:cNvPr>
          <p:cNvSpPr txBox="1">
            <a:spLocks/>
          </p:cNvSpPr>
          <p:nvPr/>
        </p:nvSpPr>
        <p:spPr>
          <a:xfrm>
            <a:off x="9659328" y="1130850"/>
            <a:ext cx="4800600" cy="78815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.Apple Color Emoji UI"/>
              <a:buChar char="🌟"/>
            </a:pPr>
            <a:r>
              <a:rPr lang="en-US" sz="1750" b="0" dirty="0" err="1">
                <a:latin typeface="Andale Mono" panose="020B0509000000000004" pitchFamily="49" charset="0"/>
              </a:rPr>
              <a:t>left_join</a:t>
            </a:r>
            <a:r>
              <a:rPr lang="en-US" sz="1750" b="0" dirty="0">
                <a:latin typeface="Andale Mono" panose="020B0509000000000004" pitchFamily="49" charset="0"/>
              </a:rPr>
              <a:t>()</a:t>
            </a:r>
          </a:p>
          <a:p>
            <a:pPr marL="285750" indent="-285750" algn="l" hangingPunct="1">
              <a:buFont typeface=".Apple Color Emoji UI"/>
              <a:buChar char="🌟"/>
            </a:pPr>
            <a:r>
              <a:rPr lang="en-US" sz="1750" b="0" dirty="0" err="1">
                <a:latin typeface="Andale Mono" panose="020B0509000000000004" pitchFamily="49" charset="0"/>
              </a:rPr>
              <a:t>inner_join</a:t>
            </a:r>
            <a:r>
              <a:rPr lang="en-US" sz="1750" b="0" dirty="0">
                <a:latin typeface="Andale Mono" panose="020B0509000000000004" pitchFamily="49" charset="0"/>
              </a:rPr>
              <a:t>()</a:t>
            </a:r>
          </a:p>
          <a:p>
            <a:pPr marL="285750" indent="-285750" algn="l" hangingPunct="1">
              <a:buFont typeface=".Apple Color Emoji UI"/>
              <a:buChar char="🌟"/>
            </a:pPr>
            <a:r>
              <a:rPr lang="en-US" sz="1750" b="0" dirty="0" err="1">
                <a:latin typeface="Andale Mono" panose="020B0509000000000004" pitchFamily="49" charset="0"/>
              </a:rPr>
              <a:t>full_join</a:t>
            </a:r>
            <a:r>
              <a:rPr lang="en-US" sz="1750" b="0" dirty="0">
                <a:latin typeface="Andale Mono" panose="020B0509000000000004" pitchFamily="49" charset="0"/>
              </a:rPr>
              <a:t>()</a:t>
            </a:r>
            <a:endParaRPr lang="en-US" sz="1750" b="0" dirty="0"/>
          </a:p>
        </p:txBody>
      </p:sp>
      <p:pic>
        <p:nvPicPr>
          <p:cNvPr id="3" name="Picture 2" descr="A picture containing Teams&#10;&#10;Description automatically generated">
            <a:extLst>
              <a:ext uri="{FF2B5EF4-FFF2-40B4-BE49-F238E27FC236}">
                <a16:creationId xmlns:a16="http://schemas.microsoft.com/office/drawing/2014/main" id="{BC09C946-D5BD-4A42-8B3D-1511A88B2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163" y="2356714"/>
            <a:ext cx="32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73E628DC-028B-6244-8EB3-117287B0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63" y="2356714"/>
            <a:ext cx="32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icture containing Teams&#10;&#10;Description automatically generated">
            <a:extLst>
              <a:ext uri="{FF2B5EF4-FFF2-40B4-BE49-F238E27FC236}">
                <a16:creationId xmlns:a16="http://schemas.microsoft.com/office/drawing/2014/main" id="{4BDF2867-A5CF-C24F-A214-02F5EEE43D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7" y="2356714"/>
            <a:ext cx="32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10777E8-8804-174A-8DF2-A5C2F189F694}"/>
              </a:ext>
            </a:extLst>
          </p:cNvPr>
          <p:cNvSpPr txBox="1">
            <a:spLocks/>
          </p:cNvSpPr>
          <p:nvPr/>
        </p:nvSpPr>
        <p:spPr>
          <a:xfrm>
            <a:off x="554183" y="5676052"/>
            <a:ext cx="3487655" cy="38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t">
            <a:no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250" b="0" dirty="0"/>
              <a:t>Keeps columns from x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4A531C7-F587-36E6-E5E6-1FFB8836EFF6}"/>
              </a:ext>
            </a:extLst>
          </p:cNvPr>
          <p:cNvSpPr txBox="1">
            <a:spLocks/>
          </p:cNvSpPr>
          <p:nvPr/>
        </p:nvSpPr>
        <p:spPr>
          <a:xfrm>
            <a:off x="4511164" y="5713232"/>
            <a:ext cx="3240000" cy="30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t">
            <a:no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250" b="0" dirty="0"/>
              <a:t>Keeps columns common to x and 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6BFF38E-10B0-1EF0-C3CA-9E9E8EDDB66A}"/>
              </a:ext>
            </a:extLst>
          </p:cNvPr>
          <p:cNvSpPr txBox="1">
            <a:spLocks/>
          </p:cNvSpPr>
          <p:nvPr/>
        </p:nvSpPr>
        <p:spPr>
          <a:xfrm>
            <a:off x="8150163" y="5639444"/>
            <a:ext cx="3240000" cy="30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t">
            <a:no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250" b="0" dirty="0"/>
              <a:t>Keeps all columns, merges those in common</a:t>
            </a:r>
          </a:p>
        </p:txBody>
      </p:sp>
    </p:spTree>
    <p:extLst>
      <p:ext uri="{BB962C8B-B14F-4D97-AF65-F5344CB8AC3E}">
        <p14:creationId xmlns:p14="http://schemas.microsoft.com/office/powerpoint/2010/main" val="358239681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8" y="650896"/>
            <a:ext cx="1384585" cy="1598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3B18EC2-C133-6D48-98B4-7E4EBBD8C8E1}"/>
              </a:ext>
            </a:extLst>
          </p:cNvPr>
          <p:cNvGrpSpPr/>
          <p:nvPr/>
        </p:nvGrpSpPr>
        <p:grpSpPr>
          <a:xfrm>
            <a:off x="5043949" y="2328157"/>
            <a:ext cx="6744035" cy="3094792"/>
            <a:chOff x="3837709" y="4314040"/>
            <a:chExt cx="18866101" cy="626795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F7E174-35D0-A147-B31E-202E9DD44CD4}"/>
                </a:ext>
              </a:extLst>
            </p:cNvPr>
            <p:cNvSpPr/>
            <p:nvPr/>
          </p:nvSpPr>
          <p:spPr>
            <a:xfrm>
              <a:off x="3837709" y="7088771"/>
              <a:ext cx="18085277" cy="66490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endParaRPr lang="en-US" sz="1500" spc="-3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FC620F-4493-2A4D-AEF6-347F0E2D90D8}"/>
                </a:ext>
              </a:extLst>
            </p:cNvPr>
            <p:cNvSpPr txBox="1"/>
            <p:nvPr/>
          </p:nvSpPr>
          <p:spPr>
            <a:xfrm>
              <a:off x="16316135" y="10044357"/>
              <a:ext cx="6387675" cy="537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1250" dirty="0">
                  <a:latin typeface="Proxima Nova" panose="02000506030000020004" pitchFamily="2" charset="0"/>
                </a:rPr>
                <a:t>Credit: </a:t>
              </a:r>
              <a:r>
                <a:rPr lang="en-US" sz="1250" dirty="0">
                  <a:latin typeface="Proxima Nova" panose="02000506030000020004" pitchFamily="2" charset="0"/>
                  <a:hlinkClick r:id="rId4"/>
                </a:rPr>
                <a:t>Coding TogetheR</a:t>
              </a:r>
              <a:endParaRPr lang="en-US" sz="1250" dirty="0">
                <a:latin typeface="Proxima Nova" panose="02000506030000020004" pitchFamily="2" charset="0"/>
              </a:endParaRPr>
            </a:p>
          </p:txBody>
        </p:sp>
        <p:pic>
          <p:nvPicPr>
            <p:cNvPr id="3" name="Picture 2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5E9C6993-2FA7-E440-A5D4-F1BDFDE9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512" y="4314040"/>
              <a:ext cx="17867670" cy="5774031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E7FAA12-A770-FD4C-BFD0-41FBD1FB1EB5}"/>
              </a:ext>
            </a:extLst>
          </p:cNvPr>
          <p:cNvSpPr txBox="1">
            <a:spLocks/>
          </p:cNvSpPr>
          <p:nvPr/>
        </p:nvSpPr>
        <p:spPr>
          <a:xfrm>
            <a:off x="631232" y="3124915"/>
            <a:ext cx="4393271" cy="260657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algn="l" hangingPunct="1"/>
            <a:r>
              <a:rPr lang="en-US" sz="1750" dirty="0">
                <a:latin typeface="Andale Mono" panose="020B0509000000000004" pitchFamily="49" charset="0"/>
              </a:rPr>
              <a:t> </a:t>
            </a:r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 err="1">
                <a:latin typeface="Proxima Nova" panose="02000506030000020004" pitchFamily="2" charset="0"/>
              </a:rPr>
              <a:t>Summarise</a:t>
            </a:r>
            <a:r>
              <a:rPr lang="en-US" sz="1750" dirty="0">
                <a:latin typeface="Proxima Nova" panose="02000506030000020004" pitchFamily="2" charset="0"/>
              </a:rPr>
              <a:t> data into single row of values</a:t>
            </a: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Mathematical commands: </a:t>
            </a:r>
            <a:r>
              <a:rPr lang="en-US" sz="1750" dirty="0">
                <a:latin typeface="Andale Mono" panose="020B0509000000000004" pitchFamily="49" charset="0"/>
              </a:rPr>
              <a:t>mean, max, min, </a:t>
            </a:r>
            <a:r>
              <a:rPr lang="en-US" sz="1750" dirty="0" err="1">
                <a:latin typeface="Andale Mono" panose="020B0509000000000004" pitchFamily="49" charset="0"/>
              </a:rPr>
              <a:t>sd</a:t>
            </a:r>
            <a:r>
              <a:rPr lang="en-US" sz="1750" dirty="0">
                <a:latin typeface="Andale Mono" panose="020B0509000000000004" pitchFamily="49" charset="0"/>
              </a:rPr>
              <a:t> … </a:t>
            </a: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endParaRPr lang="en-US" sz="1750" dirty="0">
              <a:latin typeface="Andale Mono" panose="020B0509000000000004" pitchFamily="49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endParaRPr lang="en-US" sz="1750" dirty="0">
              <a:latin typeface="Proxima Nova" panose="02000506030000020004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DAEE230-2A4A-AD49-A847-A595C8261B87}"/>
              </a:ext>
            </a:extLst>
          </p:cNvPr>
          <p:cNvSpPr txBox="1">
            <a:spLocks/>
          </p:cNvSpPr>
          <p:nvPr/>
        </p:nvSpPr>
        <p:spPr>
          <a:xfrm>
            <a:off x="1251516" y="822424"/>
            <a:ext cx="10134600" cy="260657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4800" dirty="0" err="1">
                <a:latin typeface="Andale Mono" panose="020B0509000000000004" pitchFamily="49" charset="0"/>
              </a:rPr>
              <a:t>summarise</a:t>
            </a:r>
            <a:r>
              <a:rPr lang="en-US" sz="4800" dirty="0">
                <a:latin typeface="Andale Mono" panose="020B0509000000000004" pitchFamily="49" charset="0"/>
              </a:rPr>
              <a:t>()</a:t>
            </a:r>
            <a:endParaRPr lang="en-US" sz="7250" dirty="0"/>
          </a:p>
        </p:txBody>
      </p:sp>
    </p:spTree>
    <p:extLst>
      <p:ext uri="{BB962C8B-B14F-4D97-AF65-F5344CB8AC3E}">
        <p14:creationId xmlns:p14="http://schemas.microsoft.com/office/powerpoint/2010/main" val="218059769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8" y="650896"/>
            <a:ext cx="1384585" cy="1598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09FD77-B5E2-A24D-9E9A-BA14B3D97853}"/>
              </a:ext>
            </a:extLst>
          </p:cNvPr>
          <p:cNvGrpSpPr/>
          <p:nvPr/>
        </p:nvGrpSpPr>
        <p:grpSpPr>
          <a:xfrm>
            <a:off x="4767082" y="2200235"/>
            <a:ext cx="7011632" cy="3209316"/>
            <a:chOff x="3982065" y="4383563"/>
            <a:chExt cx="19328701" cy="719422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DBA53D-CCF1-0840-8074-AFBFB0F87C11}"/>
                </a:ext>
              </a:extLst>
            </p:cNvPr>
            <p:cNvGrpSpPr/>
            <p:nvPr/>
          </p:nvGrpSpPr>
          <p:grpSpPr>
            <a:xfrm>
              <a:off x="3982065" y="7501460"/>
              <a:ext cx="19328701" cy="4076325"/>
              <a:chOff x="3775588" y="7370251"/>
              <a:chExt cx="19328701" cy="407632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E9BA4A-8346-754B-9247-1221ADB7723A}"/>
                  </a:ext>
                </a:extLst>
              </p:cNvPr>
              <p:cNvSpPr/>
              <p:nvPr/>
            </p:nvSpPr>
            <p:spPr>
              <a:xfrm>
                <a:off x="3775588" y="7370251"/>
                <a:ext cx="18551011" cy="735928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207716">
                  <a:lnSpc>
                    <a:spcPct val="120000"/>
                  </a:lnSpc>
                  <a:spcBef>
                    <a:spcPts val="0"/>
                  </a:spcBef>
                </a:pPr>
                <a:endParaRPr lang="en-US" sz="1500" spc="-30">
                  <a:solidFill>
                    <a:srgbClr val="FFFFFF"/>
                  </a:solidFill>
                  <a:latin typeface="Canela Deck Bold"/>
                  <a:ea typeface="Canela Deck Bold"/>
                  <a:cs typeface="Canela Deck Bold"/>
                  <a:sym typeface="Canela Deck Bold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4AD2C1-9AD6-D940-A933-3F92522CB720}"/>
                  </a:ext>
                </a:extLst>
              </p:cNvPr>
              <p:cNvSpPr txBox="1"/>
              <p:nvPr/>
            </p:nvSpPr>
            <p:spPr>
              <a:xfrm>
                <a:off x="17123289" y="10851510"/>
                <a:ext cx="5981000" cy="595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l"/>
                <a:r>
                  <a:rPr lang="en-US" sz="1250" dirty="0">
                    <a:latin typeface="Proxima Nova" panose="02000506030000020004" pitchFamily="2" charset="0"/>
                  </a:rPr>
                  <a:t>Credit: </a:t>
                </a:r>
                <a:r>
                  <a:rPr lang="en-US" sz="1250" dirty="0">
                    <a:latin typeface="Proxima Nova" panose="02000506030000020004" pitchFamily="2" charset="0"/>
                    <a:hlinkClick r:id="rId4"/>
                  </a:rPr>
                  <a:t>Coding TogetheR</a:t>
                </a:r>
                <a:endParaRPr lang="en-US" sz="1250" dirty="0">
                  <a:latin typeface="Proxima Nova" panose="02000506030000020004" pitchFamily="2" charset="0"/>
                </a:endParaRPr>
              </a:p>
            </p:txBody>
          </p:sp>
        </p:grp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EFED91-1D9F-774B-8E1A-4E329CB2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139" y="4383563"/>
              <a:ext cx="18173700" cy="6667500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58F238EB-18B6-9148-ADB9-F3E921AB6E29}"/>
              </a:ext>
            </a:extLst>
          </p:cNvPr>
          <p:cNvSpPr txBox="1">
            <a:spLocks/>
          </p:cNvSpPr>
          <p:nvPr/>
        </p:nvSpPr>
        <p:spPr>
          <a:xfrm>
            <a:off x="805884" y="2665335"/>
            <a:ext cx="4060400" cy="260657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algn="l" hangingPunct="1"/>
            <a:r>
              <a:rPr lang="en-US" sz="1750" dirty="0" err="1">
                <a:latin typeface="Andale Mono" panose="020B0509000000000004" pitchFamily="49" charset="0"/>
              </a:rPr>
              <a:t>group_by</a:t>
            </a:r>
            <a:r>
              <a:rPr lang="en-US" sz="1750" dirty="0">
                <a:latin typeface="Andale Mono" panose="020B0509000000000004" pitchFamily="49" charset="0"/>
              </a:rPr>
              <a:t>() </a:t>
            </a:r>
          </a:p>
          <a:p>
            <a:pPr algn="l" hangingPunct="1"/>
            <a:endParaRPr lang="en-US" sz="1750" dirty="0">
              <a:latin typeface="Proxima Nova" panose="02000506030000020004" pitchFamily="2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Group data into rows according to column variables </a:t>
            </a:r>
          </a:p>
          <a:p>
            <a:pPr algn="l" hangingPunct="1"/>
            <a:endParaRPr lang="en-US" sz="175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1750" dirty="0">
                <a:latin typeface="Andale Mono" panose="020B0509000000000004" pitchFamily="49" charset="0"/>
              </a:rPr>
              <a:t>ungroup() </a:t>
            </a:r>
          </a:p>
          <a:p>
            <a:pPr marL="228600" indent="-228600" algn="l" hangingPunct="1">
              <a:buFont typeface=".Apple Color Emoji UI"/>
              <a:buChar char="🌟"/>
            </a:pPr>
            <a:endParaRPr lang="en-US" sz="1750" dirty="0">
              <a:latin typeface="Andale Mono" panose="020B0509000000000004" pitchFamily="49" charset="0"/>
            </a:endParaRPr>
          </a:p>
          <a:p>
            <a:pPr marL="228600" indent="-228600" algn="l" hangingPunct="1">
              <a:buFont typeface="Arial" panose="020B0604020202020204" pitchFamily="34" charset="0"/>
              <a:buChar char="•"/>
            </a:pPr>
            <a:r>
              <a:rPr lang="en-US" sz="1750" dirty="0">
                <a:latin typeface="Proxima Nova" panose="02000506030000020004" pitchFamily="2" charset="0"/>
              </a:rPr>
              <a:t>Remove grouping information from the data frame – particularly useful when wrangling data for tables </a:t>
            </a:r>
          </a:p>
          <a:p>
            <a:pPr algn="l" hangingPunct="1"/>
            <a:endParaRPr lang="en-US" sz="1750" dirty="0">
              <a:latin typeface="Proxima Nova" panose="0200050603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AFC74-6D69-1940-98BC-8B8FA57C3F57}"/>
              </a:ext>
            </a:extLst>
          </p:cNvPr>
          <p:cNvSpPr txBox="1">
            <a:spLocks/>
          </p:cNvSpPr>
          <p:nvPr/>
        </p:nvSpPr>
        <p:spPr>
          <a:xfrm>
            <a:off x="1251516" y="822424"/>
            <a:ext cx="10134600" cy="260657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7250" dirty="0"/>
              <a:t>Group Data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716915-7CF4-8E47-8162-0209ED422B20}"/>
              </a:ext>
            </a:extLst>
          </p:cNvPr>
          <p:cNvSpPr txBox="1"/>
          <p:nvPr/>
        </p:nvSpPr>
        <p:spPr>
          <a:xfrm>
            <a:off x="448834" y="2545971"/>
            <a:ext cx="46231" cy="541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ctr">
            <a:spAutoFit/>
          </a:bodyPr>
          <a:lstStyle/>
          <a:p>
            <a:pPr defTabSz="177800">
              <a:spcBef>
                <a:spcPts val="2250"/>
              </a:spcBef>
            </a:pPr>
            <a:endParaRPr lang="en-US" sz="1450"/>
          </a:p>
        </p:txBody>
      </p:sp>
    </p:spTree>
    <p:extLst>
      <p:ext uri="{BB962C8B-B14F-4D97-AF65-F5344CB8AC3E}">
        <p14:creationId xmlns:p14="http://schemas.microsoft.com/office/powerpoint/2010/main" val="196574322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businesscard, vector graphics&#10;&#10;Description automatically generated">
            <a:extLst>
              <a:ext uri="{FF2B5EF4-FFF2-40B4-BE49-F238E27FC236}">
                <a16:creationId xmlns:a16="http://schemas.microsoft.com/office/drawing/2014/main" id="{74E07FAE-8555-CD46-B836-C4185C87B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48" y="793203"/>
            <a:ext cx="1378902" cy="159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13117-3ED7-D047-883D-2344F4E7CDFB}"/>
              </a:ext>
            </a:extLst>
          </p:cNvPr>
          <p:cNvSpPr txBox="1"/>
          <p:nvPr/>
        </p:nvSpPr>
        <p:spPr>
          <a:xfrm>
            <a:off x="6007654" y="2117169"/>
            <a:ext cx="559736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ctr">
            <a:spAutoFit/>
          </a:bodyPr>
          <a:lstStyle/>
          <a:p>
            <a:pPr marL="228600" indent="-228600" defTabSz="177800">
              <a:spcBef>
                <a:spcPts val="2250"/>
              </a:spcBef>
              <a:buFont typeface=".Apple Color Emoji UI"/>
              <a:buChar char="🌟"/>
            </a:pPr>
            <a:r>
              <a:rPr lang="en-US" sz="1500" dirty="0">
                <a:latin typeface="Andale Mono" panose="020B0509000000000004" pitchFamily="49" charset="0"/>
              </a:rPr>
              <a:t>separate() </a:t>
            </a:r>
            <a:r>
              <a:rPr lang="en-US" sz="1500" dirty="0"/>
              <a:t>turns a character column into multiple columns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FC97DF-B350-F54E-B89A-C3B34ACD0831}"/>
              </a:ext>
            </a:extLst>
          </p:cNvPr>
          <p:cNvSpPr txBox="1">
            <a:spLocks/>
          </p:cNvSpPr>
          <p:nvPr/>
        </p:nvSpPr>
        <p:spPr>
          <a:xfrm>
            <a:off x="739168" y="800556"/>
            <a:ext cx="10134600" cy="144874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7250" dirty="0"/>
              <a:t>Dates</a:t>
            </a:r>
          </a:p>
        </p:txBody>
      </p:sp>
      <p:pic>
        <p:nvPicPr>
          <p:cNvPr id="10" name="Picture 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4D6F2BA7-6909-1249-A066-4458E5A22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49" y="800556"/>
            <a:ext cx="1383885" cy="1598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9CCC-15E4-F548-9B44-AEB986167AF7}"/>
              </a:ext>
            </a:extLst>
          </p:cNvPr>
          <p:cNvGrpSpPr/>
          <p:nvPr/>
        </p:nvGrpSpPr>
        <p:grpSpPr>
          <a:xfrm>
            <a:off x="739168" y="2927555"/>
            <a:ext cx="5110529" cy="2315709"/>
            <a:chOff x="1478335" y="5855110"/>
            <a:chExt cx="10221058" cy="4631417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20C34095-0226-5342-88CF-70216FE5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335" y="5855110"/>
              <a:ext cx="10221058" cy="46314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6A650D-1DEF-D644-9AD6-032BE8D5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995" y="6607276"/>
              <a:ext cx="730611" cy="621481"/>
            </a:xfrm>
            <a:prstGeom prst="rect">
              <a:avLst/>
            </a:prstGeom>
          </p:spPr>
        </p:pic>
      </p:grp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5F66AEB-B612-A24E-BA8C-656C899DF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64" y="2807967"/>
            <a:ext cx="5410754" cy="25604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96090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544F31A-C202-FE4C-A4AB-A6194FEE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3" y="777825"/>
            <a:ext cx="1378902" cy="1598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CC450B-6E68-5744-984E-88C7E39F5AA9}"/>
              </a:ext>
            </a:extLst>
          </p:cNvPr>
          <p:cNvSpPr txBox="1">
            <a:spLocks/>
          </p:cNvSpPr>
          <p:nvPr/>
        </p:nvSpPr>
        <p:spPr>
          <a:xfrm>
            <a:off x="2502481" y="777825"/>
            <a:ext cx="10134600" cy="144874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7250" dirty="0"/>
              <a:t>Factors &amp; Strings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42CB5-EB88-894D-9874-ED717FDA0FB7}"/>
              </a:ext>
            </a:extLst>
          </p:cNvPr>
          <p:cNvSpPr txBox="1"/>
          <p:nvPr/>
        </p:nvSpPr>
        <p:spPr>
          <a:xfrm>
            <a:off x="1023191" y="2453255"/>
            <a:ext cx="5212081" cy="3204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228600" indent="-228600" algn="l">
              <a:buFont typeface=".Apple Color Emoji UI"/>
              <a:buChar char="🌟"/>
            </a:pPr>
            <a:r>
              <a:rPr lang="en-US" sz="1750" dirty="0">
                <a:latin typeface="Andale Mono" panose="020B0509000000000004" pitchFamily="49" charset="0"/>
              </a:rPr>
              <a:t>levels() </a:t>
            </a:r>
            <a:r>
              <a:rPr lang="en-US" sz="1750" dirty="0"/>
              <a:t>to see the set of levels in the factor </a:t>
            </a:r>
            <a:endParaRPr lang="en-US" sz="1750" dirty="0">
              <a:latin typeface="Andale Mono" panose="020B0509000000000004" pitchFamily="49" charset="0"/>
            </a:endParaRPr>
          </a:p>
          <a:p>
            <a:pPr marL="228600" indent="-228600" algn="l" defTabSz="177800">
              <a:spcBef>
                <a:spcPts val="2250"/>
              </a:spcBef>
              <a:buFont typeface=".Apple Color Emoji UI"/>
              <a:buChar char="🌟"/>
            </a:pPr>
            <a:r>
              <a:rPr lang="en-US" sz="1750" dirty="0" err="1">
                <a:latin typeface="Andale Mono" panose="020B0509000000000004" pitchFamily="49" charset="0"/>
              </a:rPr>
              <a:t>fct_relevel</a:t>
            </a:r>
            <a:r>
              <a:rPr lang="en-US" sz="1750" dirty="0">
                <a:latin typeface="Andale Mono" panose="020B0509000000000004" pitchFamily="49" charset="0"/>
              </a:rPr>
              <a:t>() </a:t>
            </a:r>
            <a:r>
              <a:rPr lang="en-US" sz="1750" dirty="0"/>
              <a:t>to manually reorder factor levels</a:t>
            </a:r>
          </a:p>
          <a:p>
            <a:pPr marL="228600" indent="-228600" algn="l" defTabSz="177800">
              <a:spcBef>
                <a:spcPts val="2250"/>
              </a:spcBef>
              <a:buFont typeface=".Apple Color Emoji UI"/>
              <a:buChar char="🌟"/>
            </a:pPr>
            <a:r>
              <a:rPr lang="en-US" sz="1750" dirty="0" err="1">
                <a:latin typeface="Andale Mono" panose="020B0509000000000004" pitchFamily="49" charset="0"/>
              </a:rPr>
              <a:t>fct_recode</a:t>
            </a:r>
            <a:r>
              <a:rPr lang="en-US" sz="1750" dirty="0">
                <a:latin typeface="Andale Mono" panose="020B0509000000000004" pitchFamily="49" charset="0"/>
              </a:rPr>
              <a:t>() </a:t>
            </a:r>
            <a:r>
              <a:rPr lang="en-US" sz="1750" dirty="0"/>
              <a:t>to manually change the levels labels</a:t>
            </a:r>
          </a:p>
          <a:p>
            <a:pPr marL="228600" indent="-228600" algn="l" defTabSz="177800">
              <a:spcBef>
                <a:spcPts val="2250"/>
              </a:spcBef>
              <a:buFont typeface=".Apple Color Emoji UI"/>
              <a:buChar char="🌟"/>
            </a:pPr>
            <a:r>
              <a:rPr lang="en-US" sz="1750" dirty="0" err="1">
                <a:latin typeface="Andale Mono" panose="020B0509000000000004" pitchFamily="49" charset="0"/>
              </a:rPr>
              <a:t>fct_collapse</a:t>
            </a:r>
            <a:r>
              <a:rPr lang="en-US" sz="1750" dirty="0">
                <a:latin typeface="Andale Mono" panose="020B0509000000000004" pitchFamily="49" charset="0"/>
              </a:rPr>
              <a:t>() </a:t>
            </a:r>
            <a:r>
              <a:rPr lang="en-US" sz="1750" dirty="0"/>
              <a:t>to collapse levels into manually defined groups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7493F4-E4A0-1A4F-9EE0-EF5910C99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45" y="777825"/>
            <a:ext cx="1379527" cy="159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E194E-A8DF-DC45-B4F7-8E608AFFFA24}"/>
              </a:ext>
            </a:extLst>
          </p:cNvPr>
          <p:cNvSpPr txBox="1"/>
          <p:nvPr/>
        </p:nvSpPr>
        <p:spPr>
          <a:xfrm>
            <a:off x="6446521" y="3091891"/>
            <a:ext cx="5212080" cy="1927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228600" indent="-228600" algn="l">
              <a:buFont typeface=".Apple Color Emoji UI"/>
              <a:buChar char="🌟"/>
            </a:pPr>
            <a:r>
              <a:rPr lang="en-US" sz="1750" dirty="0" err="1">
                <a:latin typeface="Andale Mono" panose="020B0509000000000004" pitchFamily="49" charset="0"/>
              </a:rPr>
              <a:t>str_replace</a:t>
            </a:r>
            <a:r>
              <a:rPr lang="en-US" sz="1750" dirty="0">
                <a:latin typeface="Andale Mono" panose="020B0509000000000004" pitchFamily="49" charset="0"/>
              </a:rPr>
              <a:t>() </a:t>
            </a:r>
            <a:r>
              <a:rPr lang="en-US" sz="1750" dirty="0"/>
              <a:t>to change the labels of a string</a:t>
            </a:r>
          </a:p>
          <a:p>
            <a:pPr marL="228600" indent="-228600" algn="l">
              <a:buFont typeface=".Apple Color Emoji UI"/>
              <a:buChar char="🌟"/>
            </a:pPr>
            <a:r>
              <a:rPr lang="en-US" sz="1750" dirty="0" err="1">
                <a:latin typeface="Andale Mono" panose="020B0509000000000004" pitchFamily="49" charset="0"/>
              </a:rPr>
              <a:t>str_wrap</a:t>
            </a:r>
            <a:r>
              <a:rPr lang="en-US" sz="1750" dirty="0">
                <a:latin typeface="Andale Mono" panose="020B0509000000000004" pitchFamily="49" charset="0"/>
              </a:rPr>
              <a:t>() </a:t>
            </a:r>
            <a:r>
              <a:rPr lang="en-US" sz="1750" dirty="0"/>
              <a:t>to wrap the text of a string if it is too long into 2+ lines </a:t>
            </a:r>
          </a:p>
        </p:txBody>
      </p:sp>
    </p:spTree>
    <p:extLst>
      <p:ext uri="{BB962C8B-B14F-4D97-AF65-F5344CB8AC3E}">
        <p14:creationId xmlns:p14="http://schemas.microsoft.com/office/powerpoint/2010/main" val="18736354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20AA-BF41-644F-80F2-917884E1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04800"/>
            <a:ext cx="10134600" cy="1488872"/>
          </a:xfrm>
        </p:spPr>
        <p:txBody>
          <a:bodyPr/>
          <a:lstStyle/>
          <a:p>
            <a:r>
              <a:rPr lang="en-US" dirty="0"/>
              <a:t>Data formats: wide vs long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38DC-5DEA-7583-83DF-FA050076B72C}"/>
              </a:ext>
            </a:extLst>
          </p:cNvPr>
          <p:cNvSpPr txBox="1"/>
          <p:nvPr/>
        </p:nvSpPr>
        <p:spPr>
          <a:xfrm>
            <a:off x="620303" y="1388560"/>
            <a:ext cx="3056679" cy="46374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algn="l" defTabSz="177800">
              <a:spcBef>
                <a:spcPts val="0"/>
              </a:spcBef>
            </a:pPr>
            <a:r>
              <a:rPr lang="en-US" sz="1950" b="1" dirty="0"/>
              <a:t>Wide Data: </a:t>
            </a:r>
          </a:p>
          <a:p>
            <a:pPr marL="285750" indent="-285750" algn="l" defTabSz="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50" dirty="0"/>
              <a:t>Each row is one observation but may contain multiple levels of same variable in separate columns</a:t>
            </a:r>
          </a:p>
          <a:p>
            <a:pPr marL="285750" indent="-285750" algn="l" defTabSz="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50" dirty="0"/>
              <a:t>Usually not ‘tidy’ (contains redundant info)</a:t>
            </a:r>
          </a:p>
          <a:p>
            <a:pPr marL="285750" indent="-285750" algn="l" defTabSz="1778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950" dirty="0"/>
          </a:p>
          <a:p>
            <a:pPr algn="l" defTabSz="177800">
              <a:spcBef>
                <a:spcPts val="0"/>
              </a:spcBef>
            </a:pPr>
            <a:r>
              <a:rPr lang="en-US" sz="1950" b="1" dirty="0"/>
              <a:t>Long data:</a:t>
            </a:r>
          </a:p>
          <a:p>
            <a:pPr marL="285750" indent="-285750" algn="l" defTabSz="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50" dirty="0"/>
              <a:t>All rows contain completely unique information</a:t>
            </a:r>
          </a:p>
          <a:p>
            <a:pPr marL="285750" indent="-285750" algn="l" defTabSz="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50" dirty="0"/>
              <a:t>No duplication</a:t>
            </a:r>
          </a:p>
          <a:p>
            <a:pPr marL="285750" indent="-285750" algn="l" defTabSz="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50" dirty="0"/>
              <a:t>”stacked” structure</a:t>
            </a:r>
          </a:p>
          <a:p>
            <a:pPr marL="285750" indent="-285750" algn="l" defTabSz="1778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95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226D5E-19F7-24FC-3AC9-51F444CD6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21" y="1793671"/>
            <a:ext cx="6669707" cy="427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279FB8C-1DB1-FDCF-5E8D-3DE6EED3E5E8}"/>
              </a:ext>
            </a:extLst>
          </p:cNvPr>
          <p:cNvCxnSpPr>
            <a:cxnSpLocks/>
          </p:cNvCxnSpPr>
          <p:nvPr/>
        </p:nvCxnSpPr>
        <p:spPr>
          <a:xfrm flipV="1">
            <a:off x="6803136" y="3707272"/>
            <a:ext cx="2432304" cy="933308"/>
          </a:xfrm>
          <a:prstGeom prst="bentConnector3">
            <a:avLst>
              <a:gd name="adj1" fmla="val 100376"/>
            </a:avLst>
          </a:prstGeom>
          <a:noFill/>
          <a:ln w="254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FB99B55B-965A-42FF-E717-071D5896AF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03136" y="3932379"/>
            <a:ext cx="3657600" cy="1791764"/>
          </a:xfrm>
          <a:prstGeom prst="bentConnector3">
            <a:avLst>
              <a:gd name="adj1" fmla="val 0"/>
            </a:avLst>
          </a:prstGeom>
          <a:noFill/>
          <a:ln w="254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FAF36A-D105-A14B-2D71-383F7DE44232}"/>
              </a:ext>
            </a:extLst>
          </p:cNvPr>
          <p:cNvSpPr txBox="1"/>
          <p:nvPr/>
        </p:nvSpPr>
        <p:spPr>
          <a:xfrm>
            <a:off x="7744835" y="4896888"/>
            <a:ext cx="1774205" cy="1340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ctr">
            <a:spAutoFit/>
          </a:bodyPr>
          <a:lstStyle/>
          <a:p>
            <a:r>
              <a:rPr lang="en-US" sz="1600" dirty="0" err="1">
                <a:latin typeface="Andale Mono" panose="020B0509000000000004" pitchFamily="49" charset="0"/>
              </a:rPr>
              <a:t>pivot_longer</a:t>
            </a:r>
            <a:r>
              <a:rPr lang="en-US" sz="1600" dirty="0">
                <a:latin typeface="Andale Mono" panose="020B0509000000000004" pitchFamily="49" charset="0"/>
              </a:rPr>
              <a:t>()</a:t>
            </a:r>
          </a:p>
          <a:p>
            <a:pPr defTabSz="177800">
              <a:spcBef>
                <a:spcPts val="2250"/>
              </a:spcBef>
            </a:pPr>
            <a:endParaRPr lang="en-US" sz="14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90112A-E240-DCAE-DC38-8C73343B83F3}"/>
              </a:ext>
            </a:extLst>
          </p:cNvPr>
          <p:cNvSpPr txBox="1"/>
          <p:nvPr/>
        </p:nvSpPr>
        <p:spPr>
          <a:xfrm>
            <a:off x="7127861" y="3738665"/>
            <a:ext cx="1650773" cy="1340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2860" tIns="22860" rIns="22860" bIns="22860" numCol="1" spcCol="38100" rtlCol="0" anchor="ctr">
            <a:spAutoFit/>
          </a:bodyPr>
          <a:lstStyle/>
          <a:p>
            <a:r>
              <a:rPr lang="en-US" sz="1600" dirty="0" err="1">
                <a:latin typeface="Andale Mono" panose="020B0509000000000004" pitchFamily="49" charset="0"/>
              </a:rPr>
              <a:t>pivot_wider</a:t>
            </a:r>
            <a:r>
              <a:rPr lang="en-US" sz="1600" dirty="0">
                <a:latin typeface="Andale Mono" panose="020B0509000000000004" pitchFamily="49" charset="0"/>
              </a:rPr>
              <a:t>()</a:t>
            </a:r>
          </a:p>
          <a:p>
            <a:pPr defTabSz="177800">
              <a:spcBef>
                <a:spcPts val="2250"/>
              </a:spcBef>
            </a:pP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92739846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5" y="879496"/>
            <a:ext cx="1383885" cy="15984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7B29BA1-97C6-0146-A706-D4D143AE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01" y="879496"/>
            <a:ext cx="5231599" cy="523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5CC1FA1-F867-6240-B8E6-170E0CA178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98496" y="5678129"/>
            <a:ext cx="2290498" cy="432966"/>
          </a:xfrm>
        </p:spPr>
        <p:txBody>
          <a:bodyPr>
            <a:noAutofit/>
          </a:bodyPr>
          <a:lstStyle/>
          <a:p>
            <a:r>
              <a:rPr lang="en-US" sz="1500" b="0" dirty="0">
                <a:latin typeface="Proxima Nova" panose="02000506030000020004" pitchFamily="2" charset="0"/>
              </a:rPr>
              <a:t>Credit: </a:t>
            </a:r>
            <a:r>
              <a:rPr lang="en-GB" sz="1500" b="0" dirty="0">
                <a:latin typeface="Proxima Nova" panose="02000506030000020004" pitchFamily="2" charset="0"/>
                <a:hlinkClick r:id="rId4"/>
              </a:rPr>
              <a:t>Garrick Aden-Buie</a:t>
            </a:r>
            <a:r>
              <a:rPr lang="en-GB" sz="1500" b="0" dirty="0">
                <a:latin typeface="Proxima Nova" panose="02000506030000020004" pitchFamily="2" charset="0"/>
              </a:rPr>
              <a:t> </a:t>
            </a:r>
            <a:r>
              <a:rPr lang="en-US" sz="1500" b="0" dirty="0">
                <a:latin typeface="Proxima Nova" panose="02000506030000020004" pitchFamily="2" charset="0"/>
              </a:rPr>
              <a:t>&amp; </a:t>
            </a:r>
            <a:r>
              <a:rPr lang="en-GB" sz="1500" b="0" dirty="0">
                <a:latin typeface="Proxima Nova" panose="02000506030000020004" pitchFamily="2" charset="0"/>
                <a:hlinkClick r:id="rId5"/>
              </a:rPr>
              <a:t>Mara Averick</a:t>
            </a:r>
            <a:endParaRPr lang="en-US" sz="15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635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dd comments to your code if using script…"/>
          <p:cNvSpPr txBox="1">
            <a:spLocks noGrp="1"/>
          </p:cNvSpPr>
          <p:nvPr>
            <p:ph type="body" idx="1"/>
          </p:nvPr>
        </p:nvSpPr>
        <p:spPr>
          <a:xfrm>
            <a:off x="660041" y="1495654"/>
            <a:ext cx="10871918" cy="3866692"/>
          </a:xfrm>
          <a:prstGeom prst="rect">
            <a:avLst/>
          </a:prstGeom>
        </p:spPr>
        <p:txBody>
          <a:bodyPr spcCol="2409629">
            <a:noAutofit/>
          </a:bodyPr>
          <a:lstStyle/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1200" dirty="0"/>
              <a:t>Add comments to your code if using script </a:t>
            </a:r>
          </a:p>
          <a:p>
            <a:pPr marL="342265" lvl="1" indent="-171132" defTabSz="938760">
              <a:spcBef>
                <a:spcPts val="1600"/>
              </a:spcBef>
              <a:defRPr sz="3080"/>
            </a:pPr>
            <a:r>
              <a:rPr sz="1200" dirty="0"/>
              <a:t>Use a </a:t>
            </a:r>
            <a:r>
              <a:rPr sz="1200" dirty="0">
                <a:latin typeface="Andale Mono"/>
                <a:ea typeface="Andale Mono"/>
                <a:cs typeface="Andale Mono"/>
                <a:sym typeface="Andale Mono"/>
              </a:rPr>
              <a:t>#</a:t>
            </a:r>
            <a:r>
              <a:rPr sz="1200" dirty="0"/>
              <a:t> at the beginning of the line or at the end of the line </a:t>
            </a:r>
          </a:p>
          <a:p>
            <a:pPr marL="57043" indent="-57043" defTabSz="176022">
              <a:lnSpc>
                <a:spcPct val="100000"/>
              </a:lnSpc>
              <a:spcBef>
                <a:spcPts val="450"/>
              </a:spcBef>
              <a:defRPr sz="1026">
                <a:latin typeface="Times Roman"/>
                <a:ea typeface="Times Roman"/>
                <a:cs typeface="Times Roman"/>
                <a:sym typeface="Times Roman"/>
              </a:defRPr>
            </a:pPr>
            <a:endParaRPr sz="1200" dirty="0"/>
          </a:p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1200" dirty="0"/>
              <a:t>You can also add sections to your script code </a:t>
            </a:r>
          </a:p>
          <a:p>
            <a:pPr marL="342265" lvl="1" indent="-171132" defTabSz="938760">
              <a:spcBef>
                <a:spcPts val="1600"/>
              </a:spcBef>
              <a:defRPr sz="3080"/>
            </a:pPr>
            <a:r>
              <a:rPr sz="1200" dirty="0"/>
              <a:t>At the end of a section add 4 dashes - or 4 hashes </a:t>
            </a:r>
            <a:r>
              <a:rPr sz="1200" dirty="0">
                <a:latin typeface="Andale Mono"/>
                <a:ea typeface="Andale Mono"/>
                <a:cs typeface="Andale Mono"/>
                <a:sym typeface="Andale Mono"/>
              </a:rPr>
              <a:t>#</a:t>
            </a:r>
          </a:p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1200" dirty="0"/>
              <a:t>Avoid dots and spaces in variable names </a:t>
            </a:r>
          </a:p>
          <a:p>
            <a:pPr marL="342265" lvl="1" indent="-171132" defTabSz="938760">
              <a:spcBef>
                <a:spcPts val="1600"/>
              </a:spcBef>
              <a:defRPr sz="3080"/>
            </a:pPr>
            <a:r>
              <a:rPr sz="1200" dirty="0"/>
              <a:t>instead used capital letters or underscore</a:t>
            </a:r>
          </a:p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1200" dirty="0"/>
              <a:t>Check </a:t>
            </a:r>
            <a:r>
              <a:rPr sz="1200" dirty="0" err="1"/>
              <a:t>Cheatsheets</a:t>
            </a:r>
            <a:r>
              <a:rPr sz="1200" dirty="0"/>
              <a:t>, especially when using a new package </a:t>
            </a:r>
          </a:p>
          <a:p>
            <a:pPr marL="342265" lvl="1" indent="-171132" defTabSz="938760">
              <a:spcBef>
                <a:spcPts val="1600"/>
              </a:spcBef>
              <a:defRPr sz="3080"/>
            </a:pPr>
            <a:r>
              <a:rPr sz="1200" dirty="0"/>
              <a:t>Top menu </a:t>
            </a:r>
            <a:r>
              <a:rPr sz="1200" i="1" dirty="0">
                <a:latin typeface="Proxima Nova"/>
                <a:ea typeface="Proxima Nova"/>
                <a:cs typeface="Proxima Nova"/>
                <a:sym typeface="Proxima Nova"/>
              </a:rPr>
              <a:t>Help &gt; </a:t>
            </a:r>
            <a:r>
              <a:rPr sz="1200" i="1" dirty="0" err="1">
                <a:latin typeface="Proxima Nova"/>
                <a:ea typeface="Proxima Nova"/>
                <a:cs typeface="Proxima Nova"/>
                <a:sym typeface="Proxima Nova"/>
              </a:rPr>
              <a:t>Cheatsheets</a:t>
            </a:r>
            <a:r>
              <a:rPr sz="1200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sz="1200" dirty="0"/>
              <a:t>or </a:t>
            </a:r>
            <a:r>
              <a:rPr sz="1200" u="sng" dirty="0">
                <a:hlinkClick r:id="rId2"/>
              </a:rPr>
              <a:t>https://rstudio.com/resources/cheatsheets/</a:t>
            </a:r>
          </a:p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1200" dirty="0"/>
              <a:t>If you are unsure of what something does, type into the console a question mark followed by the function or package </a:t>
            </a:r>
          </a:p>
          <a:p>
            <a:pPr marL="342265" lvl="1" indent="-171132" defTabSz="938760">
              <a:spcBef>
                <a:spcPts val="1600"/>
              </a:spcBef>
              <a:defRPr sz="308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1200" dirty="0"/>
              <a:t>&gt;?function </a:t>
            </a:r>
          </a:p>
          <a:p>
            <a:pPr marL="342265" lvl="1" indent="-171132" defTabSz="938760">
              <a:spcBef>
                <a:spcPts val="1600"/>
              </a:spcBef>
              <a:defRPr sz="308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1200" dirty="0"/>
              <a:t>f</a:t>
            </a:r>
            <a:r>
              <a:rPr sz="1200" dirty="0">
                <a:latin typeface="Proxima Nova"/>
                <a:ea typeface="Proxima Nova"/>
                <a:cs typeface="Proxima Nova"/>
                <a:sym typeface="Proxima Nova"/>
              </a:rPr>
              <a:t>or common functions, check the </a:t>
            </a:r>
            <a:r>
              <a:rPr sz="1200" dirty="0">
                <a:hlinkClick r:id="rId3"/>
              </a:rPr>
              <a:t>introverse package</a:t>
            </a:r>
            <a:r>
              <a:rPr sz="1200" dirty="0">
                <a:hlinkClick r:id="rId4"/>
              </a:rPr>
              <a:t> </a:t>
            </a:r>
            <a:r>
              <a:rPr sz="1200" dirty="0">
                <a:latin typeface="Proxima Nova"/>
                <a:ea typeface="Proxima Nova"/>
                <a:cs typeface="Proxima Nova"/>
                <a:sym typeface="Proxima Nova"/>
              </a:rPr>
              <a:t>documentation</a:t>
            </a:r>
          </a:p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sz="1200" dirty="0"/>
              <a:t>General introduction to R as a programming language: </a:t>
            </a:r>
            <a:r>
              <a:rPr lang="en-GB" sz="1200" dirty="0">
                <a:hlinkClick r:id="rId5"/>
              </a:rPr>
              <a:t>A Succinct Intro to R </a:t>
            </a:r>
            <a:endParaRPr lang="en-GB" sz="1200" dirty="0"/>
          </a:p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1200" dirty="0"/>
              <a:t>Always load packages at the start of a script </a:t>
            </a:r>
          </a:p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1200" dirty="0"/>
              <a:t>Make sure everything is spelled correctly! and capitalization is consistent when loading in data</a:t>
            </a:r>
          </a:p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1200" dirty="0"/>
              <a:t>Practice makes perfect. Build familiarity with the system and don’t be afraid to make mistakes </a:t>
            </a:r>
          </a:p>
          <a:p>
            <a:pPr marL="171132" indent="-171132" defTabSz="938760">
              <a:spcBef>
                <a:spcPts val="16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1200" dirty="0"/>
              <a:t>When in doubt, Google it!! </a:t>
            </a:r>
          </a:p>
        </p:txBody>
      </p:sp>
      <p:sp>
        <p:nvSpPr>
          <p:cNvPr id="232" name="Tips to start out with R"/>
          <p:cNvSpPr txBox="1">
            <a:spLocks noGrp="1"/>
          </p:cNvSpPr>
          <p:nvPr>
            <p:ph type="title" idx="4294967295"/>
          </p:nvPr>
        </p:nvSpPr>
        <p:spPr>
          <a:xfrm>
            <a:off x="1139276" y="-11872"/>
            <a:ext cx="10134601" cy="11364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70000"/>
              </a:lnSpc>
              <a:defRPr sz="8200"/>
            </a:lvl1pPr>
          </a:lstStyle>
          <a:p>
            <a:r>
              <a:rPr sz="4800" dirty="0"/>
              <a:t>Tips to start out with R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5991774" y="6511647"/>
            <a:ext cx="214803" cy="2257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DB3933-56EE-C068-5B83-5BC78B535F26}"/>
              </a:ext>
            </a:extLst>
          </p:cNvPr>
          <p:cNvSpPr txBox="1"/>
          <p:nvPr/>
        </p:nvSpPr>
        <p:spPr>
          <a:xfrm>
            <a:off x="351367" y="299357"/>
            <a:ext cx="92396" cy="1071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72643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0BC072-2E07-5BC8-4299-FE0D45CBE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25" y="2356015"/>
            <a:ext cx="4914900" cy="866509"/>
          </a:xfrm>
        </p:spPr>
        <p:txBody>
          <a:bodyPr/>
          <a:lstStyle/>
          <a:p>
            <a:r>
              <a:rPr lang="en-US" dirty="0"/>
              <a:t>Tidy Data Tutor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485D1EE-49AB-4916-06E1-1BC6305DF527}"/>
              </a:ext>
            </a:extLst>
          </p:cNvPr>
          <p:cNvSpPr txBox="1">
            <a:spLocks/>
          </p:cNvSpPr>
          <p:nvPr/>
        </p:nvSpPr>
        <p:spPr>
          <a:xfrm>
            <a:off x="6435725" y="3343782"/>
            <a:ext cx="4800600" cy="422974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950" b="0" dirty="0">
                <a:hlinkClick r:id="rId2"/>
              </a:rPr>
              <a:t>https://tidydatatutor.com/</a:t>
            </a:r>
            <a:r>
              <a:rPr lang="en-US" sz="1950" b="0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5DB8C0-DE3C-71BF-4D8A-8CF5182DB657}"/>
              </a:ext>
            </a:extLst>
          </p:cNvPr>
          <p:cNvGrpSpPr/>
          <p:nvPr/>
        </p:nvGrpSpPr>
        <p:grpSpPr>
          <a:xfrm>
            <a:off x="841375" y="1459401"/>
            <a:ext cx="4998531" cy="3939198"/>
            <a:chOff x="1682750" y="2918802"/>
            <a:chExt cx="9997062" cy="7878396"/>
          </a:xfrm>
        </p:grpSpPr>
        <p:pic>
          <p:nvPicPr>
            <p:cNvPr id="10" name="Picture 9" descr="Chart, radar chart&#10;&#10;Description automatically generated">
              <a:extLst>
                <a:ext uri="{FF2B5EF4-FFF2-40B4-BE49-F238E27FC236}">
                  <a16:creationId xmlns:a16="http://schemas.microsoft.com/office/drawing/2014/main" id="{1CBF2D8D-6C91-1EB9-F594-1466623FE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750" y="4712030"/>
              <a:ext cx="9997062" cy="6085168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4EACA8D8-5D94-A73C-90B2-C307C5433729}"/>
                </a:ext>
              </a:extLst>
            </p:cNvPr>
            <p:cNvSpPr txBox="1">
              <a:spLocks/>
            </p:cNvSpPr>
            <p:nvPr/>
          </p:nvSpPr>
          <p:spPr>
            <a:xfrm>
              <a:off x="1966451" y="2918802"/>
              <a:ext cx="9601200" cy="845948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US" sz="1950" b="0" dirty="0"/>
                <a:t>Example: </a:t>
              </a:r>
              <a:r>
                <a:rPr lang="en-US" sz="1950" b="0" dirty="0" err="1"/>
                <a:t>Visualisation</a:t>
              </a:r>
              <a:r>
                <a:rPr lang="en-US" sz="1950" b="0" dirty="0"/>
                <a:t> of the </a:t>
              </a:r>
              <a:r>
                <a:rPr lang="en-US" sz="1950" b="0" dirty="0">
                  <a:latin typeface="Andale Mono" panose="020B0509000000000004" pitchFamily="49" charset="0"/>
                </a:rPr>
                <a:t>filter() </a:t>
              </a:r>
              <a:r>
                <a:rPr lang="en-US" sz="1950" b="0" dirty="0"/>
                <a:t>function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3902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79B9B0-FBA6-1EE9-F7D2-3D57BA9D2F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1" y="581891"/>
            <a:ext cx="5553456" cy="5756564"/>
          </a:xfrm>
        </p:spPr>
        <p:txBody>
          <a:bodyPr>
            <a:normAutofit/>
          </a:bodyPr>
          <a:lstStyle/>
          <a:p>
            <a:r>
              <a:rPr lang="en-US" b="0" dirty="0"/>
              <a:t>We will be use two datasets drawn from a study of Norwegian words (Hansen, 2017):</a:t>
            </a:r>
          </a:p>
          <a:p>
            <a:pPr marL="371475" indent="-371475">
              <a:buAutoNum type="arabicParenR"/>
            </a:pPr>
            <a:r>
              <a:rPr lang="en-US" dirty="0" err="1"/>
              <a:t>norwegian_words_for_analysis.csv</a:t>
            </a:r>
            <a:endParaRPr lang="en-US" dirty="0"/>
          </a:p>
          <a:p>
            <a:pPr marL="371475" indent="-371475">
              <a:buAutoNum type="arabicParenR"/>
            </a:pPr>
            <a:r>
              <a:rPr lang="en-US" dirty="0" err="1"/>
              <a:t>main_data.csv</a:t>
            </a:r>
            <a:endParaRPr lang="en-US" dirty="0"/>
          </a:p>
          <a:p>
            <a:r>
              <a:rPr lang="en-US" b="0" dirty="0"/>
              <a:t>Researcher was interested in </a:t>
            </a:r>
            <a:r>
              <a:rPr lang="en-US" dirty="0"/>
              <a:t>word class</a:t>
            </a:r>
            <a:r>
              <a:rPr lang="en-US" b="0" dirty="0"/>
              <a:t>, </a:t>
            </a:r>
            <a:r>
              <a:rPr lang="en-US" dirty="0"/>
              <a:t>frequency</a:t>
            </a:r>
            <a:r>
              <a:rPr lang="en-US" b="0" dirty="0"/>
              <a:t>, </a:t>
            </a:r>
            <a:r>
              <a:rPr lang="en-US" dirty="0"/>
              <a:t>imageability </a:t>
            </a:r>
            <a:r>
              <a:rPr lang="en-US" b="0" dirty="0"/>
              <a:t>and </a:t>
            </a:r>
            <a:r>
              <a:rPr lang="en-US" dirty="0"/>
              <a:t>phonological </a:t>
            </a:r>
            <a:r>
              <a:rPr lang="en-US" dirty="0" err="1"/>
              <a:t>neighbourhood</a:t>
            </a:r>
            <a:r>
              <a:rPr lang="en-US" dirty="0"/>
              <a:t> density</a:t>
            </a:r>
            <a:r>
              <a:rPr lang="en-US" b="0" dirty="0"/>
              <a:t> on lexical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Norwegian Words: </a:t>
            </a:r>
            <a:r>
              <a:rPr lang="en-US" b="0" dirty="0">
                <a:hlinkClick r:id="rId3"/>
              </a:rPr>
              <a:t>http://tekstlab.uio.no/ordforradet/en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Communicative Development Inventories: </a:t>
            </a:r>
            <a:r>
              <a:rPr lang="en-US" b="0" dirty="0">
                <a:hlinkClick r:id="rId4"/>
              </a:rPr>
              <a:t>http://mb-cdi.stanford.edu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Hansen, P. (2017) and Lind et al. (2015)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C9EBD-6520-8711-2C9D-45CFC49D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68" y="1485428"/>
            <a:ext cx="5553457" cy="866509"/>
          </a:xfrm>
        </p:spPr>
        <p:txBody>
          <a:bodyPr/>
          <a:lstStyle/>
          <a:p>
            <a:r>
              <a:rPr lang="en-US" dirty="0"/>
              <a:t>To R studio!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A7C55-2290-4E6B-C826-22467CCA4823}"/>
              </a:ext>
            </a:extLst>
          </p:cNvPr>
          <p:cNvSpPr txBox="1"/>
          <p:nvPr/>
        </p:nvSpPr>
        <p:spPr>
          <a:xfrm flipH="1">
            <a:off x="146304" y="5916763"/>
            <a:ext cx="5687759" cy="1499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r>
              <a:rPr lang="en-US" sz="1100" dirty="0"/>
              <a:t>Hansen, P. (2017). What makes a word easy to acquire? The effects of word class, frequency, imageability and phonological </a:t>
            </a:r>
            <a:r>
              <a:rPr lang="en-US" sz="1100" dirty="0" err="1"/>
              <a:t>neighbourhood</a:t>
            </a:r>
            <a:r>
              <a:rPr lang="en-US" sz="1100" dirty="0"/>
              <a:t> density on lexical development. First Language, 37(2), 205–225. https://</a:t>
            </a:r>
            <a:r>
              <a:rPr lang="en-US" sz="1100" dirty="0" err="1"/>
              <a:t>doi.org</a:t>
            </a:r>
            <a:r>
              <a:rPr lang="en-US" sz="1100" dirty="0"/>
              <a:t>/10.1177/0142723716679956</a:t>
            </a:r>
          </a:p>
          <a:p>
            <a:pPr defTabSz="177800">
              <a:spcBef>
                <a:spcPts val="2250"/>
              </a:spcBef>
            </a:pP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C71D5-DD52-18F5-93C1-39C258E66DF1}"/>
              </a:ext>
            </a:extLst>
          </p:cNvPr>
          <p:cNvSpPr txBox="1"/>
          <p:nvPr/>
        </p:nvSpPr>
        <p:spPr>
          <a:xfrm flipH="1">
            <a:off x="6096000" y="6063040"/>
            <a:ext cx="6096000" cy="798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177800">
              <a:spcBef>
                <a:spcPts val="2250"/>
              </a:spcBef>
            </a:pPr>
            <a:r>
              <a:rPr lang="en-US" sz="1100" dirty="0"/>
              <a:t>Marianne Lind, Hanne Gram Simonsen, Pernille Hansen, Elisabeth Holm &amp; </a:t>
            </a:r>
            <a:r>
              <a:rPr lang="en-US" sz="1100" dirty="0" err="1"/>
              <a:t>Bjørn</a:t>
            </a:r>
            <a:r>
              <a:rPr lang="en-US" sz="1100" dirty="0"/>
              <a:t>-Helge </a:t>
            </a:r>
            <a:r>
              <a:rPr lang="en-US" sz="1100" dirty="0" err="1"/>
              <a:t>Mevik</a:t>
            </a:r>
            <a:r>
              <a:rPr lang="en-US" sz="1100" dirty="0"/>
              <a:t> (2015) Norwegian Words: A lexical database for clinicians and researchers, Clinical Linguistics &amp; Phonetics, 29:4, 276-290, DOI: 10.3109/02699206.2014.999952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6C7BD-64B7-8567-0993-4DAA3FC9771E}"/>
              </a:ext>
            </a:extLst>
          </p:cNvPr>
          <p:cNvSpPr txBox="1"/>
          <p:nvPr/>
        </p:nvSpPr>
        <p:spPr>
          <a:xfrm flipH="1">
            <a:off x="505968" y="2415709"/>
            <a:ext cx="5590033" cy="1238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177800">
              <a:spcBef>
                <a:spcPts val="2250"/>
              </a:spcBef>
            </a:pPr>
            <a:r>
              <a:rPr lang="en-US" sz="1450" dirty="0"/>
              <a:t>Data and code available here: </a:t>
            </a:r>
            <a:r>
              <a:rPr lang="en-US" sz="1450" dirty="0">
                <a:hlinkClick r:id="rId5"/>
              </a:rPr>
              <a:t>https://github.com/samueljhenry8/LELPGC23/tree/main/</a:t>
            </a:r>
            <a:endParaRPr lang="en-US" sz="1450" dirty="0"/>
          </a:p>
          <a:p>
            <a:pPr defTabSz="177800">
              <a:spcBef>
                <a:spcPts val="2250"/>
              </a:spcBef>
            </a:pPr>
            <a:endParaRPr lang="en-US" sz="1450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B53543-6DFB-83A1-64ED-806702795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84" y="351503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34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31F0C-B62C-8844-9750-65C5ECAD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1108829"/>
            <a:ext cx="10134600" cy="2679866"/>
          </a:xfrm>
        </p:spPr>
        <p:txBody>
          <a:bodyPr/>
          <a:lstStyle/>
          <a:p>
            <a:r>
              <a:rPr lang="en-US" dirty="0"/>
              <a:t>Plotting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4C2E-543E-AF43-B453-B7344AA3B66E}"/>
              </a:ext>
            </a:extLst>
          </p:cNvPr>
          <p:cNvSpPr txBox="1"/>
          <p:nvPr/>
        </p:nvSpPr>
        <p:spPr>
          <a:xfrm>
            <a:off x="1009650" y="6019687"/>
            <a:ext cx="6096000" cy="2931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 by Allison Horst</a:t>
            </a:r>
          </a:p>
        </p:txBody>
      </p:sp>
      <p:pic>
        <p:nvPicPr>
          <p:cNvPr id="6" name="Picture 5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53D65C5A-AAFE-B843-A6FB-DE0BADC48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/>
          <a:stretch/>
        </p:blipFill>
        <p:spPr>
          <a:xfrm>
            <a:off x="3048000" y="1571038"/>
            <a:ext cx="6096001" cy="4448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21390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44A8B93-6B8D-7B4B-977D-32C80EBBF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60" y="718831"/>
            <a:ext cx="1378902" cy="1598400"/>
          </a:xfrm>
          <a:prstGeom prst="rect">
            <a:avLst/>
          </a:prstGeom>
        </p:spPr>
      </p:pic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DC5E5D6F-5A75-B74D-BEF1-37139105F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9" y="704083"/>
            <a:ext cx="1384530" cy="1598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811CD57-8174-234C-AC4E-4C2B7F2B3B2E}"/>
              </a:ext>
            </a:extLst>
          </p:cNvPr>
          <p:cNvSpPr txBox="1">
            <a:spLocks/>
          </p:cNvSpPr>
          <p:nvPr/>
        </p:nvSpPr>
        <p:spPr>
          <a:xfrm>
            <a:off x="2516468" y="836235"/>
            <a:ext cx="10134600" cy="89480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6250" dirty="0"/>
              <a:t>Grammar of Graphics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04D58C9-9F7A-8D43-BED2-1D646986A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03" y="2245135"/>
            <a:ext cx="5336270" cy="39744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842D1FC-6122-CC4A-991A-ECC897A303E7}"/>
              </a:ext>
            </a:extLst>
          </p:cNvPr>
          <p:cNvSpPr txBox="1">
            <a:spLocks/>
          </p:cNvSpPr>
          <p:nvPr/>
        </p:nvSpPr>
        <p:spPr>
          <a:xfrm>
            <a:off x="8529744" y="5575650"/>
            <a:ext cx="4800600" cy="46559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.Apple Color Emoji UI"/>
              <a:buChar char="🌟"/>
            </a:pPr>
            <a:r>
              <a:rPr lang="en-US" sz="1500" b="0" dirty="0" err="1">
                <a:latin typeface="Andale Mono" panose="020B0509000000000004" pitchFamily="49" charset="0"/>
              </a:rPr>
              <a:t>ggplot</a:t>
            </a:r>
            <a:r>
              <a:rPr lang="en-US" sz="1500" b="0" dirty="0">
                <a:latin typeface="Andale Mono" panose="020B0509000000000004" pitchFamily="49" charset="0"/>
              </a:rPr>
              <a:t>(data)</a:t>
            </a:r>
            <a:endParaRPr lang="en-US" sz="1500" b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CE52B8-4C12-3548-B778-C72AF6B14D20}"/>
              </a:ext>
            </a:extLst>
          </p:cNvPr>
          <p:cNvSpPr txBox="1">
            <a:spLocks/>
          </p:cNvSpPr>
          <p:nvPr/>
        </p:nvSpPr>
        <p:spPr>
          <a:xfrm>
            <a:off x="8529744" y="5016719"/>
            <a:ext cx="3345911" cy="46559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.Apple Color Emoji UI"/>
              <a:buChar char="🌟"/>
            </a:pPr>
            <a:r>
              <a:rPr lang="en-US" sz="1500" b="0" dirty="0" err="1">
                <a:latin typeface="Andale Mono" panose="020B0509000000000004" pitchFamily="49" charset="0"/>
              </a:rPr>
              <a:t>ggplot</a:t>
            </a:r>
            <a:r>
              <a:rPr lang="en-US" sz="1500" b="0" dirty="0">
                <a:latin typeface="Andale Mono" panose="020B0509000000000004" pitchFamily="49" charset="0"/>
              </a:rPr>
              <a:t>(data, </a:t>
            </a:r>
            <a:r>
              <a:rPr lang="en-US" sz="1500" b="0" dirty="0" err="1">
                <a:latin typeface="Andale Mono" panose="020B0509000000000004" pitchFamily="49" charset="0"/>
              </a:rPr>
              <a:t>aes</a:t>
            </a:r>
            <a:r>
              <a:rPr lang="en-US" sz="1500" b="0" dirty="0">
                <a:latin typeface="Andale Mono" panose="020B0509000000000004" pitchFamily="49" charset="0"/>
              </a:rPr>
              <a:t>(x, y, color, shape, fill))</a:t>
            </a:r>
            <a:endParaRPr lang="en-US" sz="1500" b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55AF24C-E937-2D4D-9028-647C8BBAF35C}"/>
              </a:ext>
            </a:extLst>
          </p:cNvPr>
          <p:cNvSpPr txBox="1">
            <a:spLocks/>
          </p:cNvSpPr>
          <p:nvPr/>
        </p:nvSpPr>
        <p:spPr>
          <a:xfrm>
            <a:off x="8529744" y="4490555"/>
            <a:ext cx="3504940" cy="46559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.Apple Color Emoji UI"/>
              <a:buChar char="🌟"/>
            </a:pPr>
            <a:r>
              <a:rPr lang="en-US" sz="1500" b="0" dirty="0">
                <a:latin typeface="Andale Mono" panose="020B0509000000000004" pitchFamily="49" charset="0"/>
              </a:rPr>
              <a:t>+ </a:t>
            </a:r>
            <a:r>
              <a:rPr lang="en-US" sz="1500" b="0" dirty="0" err="1">
                <a:latin typeface="Andale Mono" panose="020B0509000000000004" pitchFamily="49" charset="0"/>
              </a:rPr>
              <a:t>geom_line</a:t>
            </a:r>
            <a:r>
              <a:rPr lang="en-US" sz="1500" b="0" dirty="0">
                <a:latin typeface="Andale Mono" panose="020B0509000000000004" pitchFamily="49" charset="0"/>
              </a:rPr>
              <a:t>() + </a:t>
            </a:r>
            <a:r>
              <a:rPr lang="en-US" sz="1500" b="0" dirty="0" err="1">
                <a:latin typeface="Andale Mono" panose="020B0509000000000004" pitchFamily="49" charset="0"/>
              </a:rPr>
              <a:t>geom_bar</a:t>
            </a:r>
            <a:r>
              <a:rPr lang="en-US" sz="1500" b="0" dirty="0">
                <a:latin typeface="Andale Mono" panose="020B0509000000000004" pitchFamily="49" charset="0"/>
              </a:rPr>
              <a:t>() + </a:t>
            </a:r>
            <a:r>
              <a:rPr lang="en-US" sz="1500" b="0" dirty="0" err="1">
                <a:latin typeface="Andale Mono" panose="020B0509000000000004" pitchFamily="49" charset="0"/>
              </a:rPr>
              <a:t>geom_jitter</a:t>
            </a:r>
            <a:r>
              <a:rPr lang="en-US" sz="1500" b="0" dirty="0">
                <a:latin typeface="Andale Mono" panose="020B0509000000000004" pitchFamily="49" charset="0"/>
              </a:rPr>
              <a:t>() etc. </a:t>
            </a:r>
            <a:endParaRPr lang="en-US" sz="1500" b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366221-CA33-4F4E-8F79-3B8F905E3E08}"/>
              </a:ext>
            </a:extLst>
          </p:cNvPr>
          <p:cNvSpPr txBox="1">
            <a:spLocks/>
          </p:cNvSpPr>
          <p:nvPr/>
        </p:nvSpPr>
        <p:spPr>
          <a:xfrm>
            <a:off x="8529744" y="3948007"/>
            <a:ext cx="4083330" cy="46559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.Apple Color Emoji UI"/>
              <a:buChar char="🌟"/>
            </a:pPr>
            <a:r>
              <a:rPr lang="en-US" sz="1500" b="0" dirty="0">
                <a:latin typeface="Andale Mono" panose="020B0509000000000004" pitchFamily="49" charset="0"/>
              </a:rPr>
              <a:t>+ </a:t>
            </a:r>
            <a:r>
              <a:rPr lang="en-US" sz="1500" b="0" dirty="0" err="1">
                <a:latin typeface="Andale Mono" panose="020B0509000000000004" pitchFamily="49" charset="0"/>
              </a:rPr>
              <a:t>facet_wrap</a:t>
            </a:r>
            <a:r>
              <a:rPr lang="en-US" sz="1500" b="0" dirty="0">
                <a:latin typeface="Andale Mono" panose="020B0509000000000004" pitchFamily="49" charset="0"/>
              </a:rPr>
              <a:t>()                  </a:t>
            </a:r>
            <a:br>
              <a:rPr lang="en-US" sz="1500" b="0" dirty="0">
                <a:latin typeface="Andale Mono" panose="020B0509000000000004" pitchFamily="49" charset="0"/>
              </a:rPr>
            </a:br>
            <a:r>
              <a:rPr lang="en-US" sz="1500" b="0" dirty="0">
                <a:latin typeface="Andale Mono" panose="020B0509000000000004" pitchFamily="49" charset="0"/>
              </a:rPr>
              <a:t>+ </a:t>
            </a:r>
            <a:r>
              <a:rPr lang="en-US" sz="1500" b="0" dirty="0" err="1">
                <a:latin typeface="Andale Mono" panose="020B0509000000000004" pitchFamily="49" charset="0"/>
              </a:rPr>
              <a:t>facet_grid</a:t>
            </a:r>
            <a:r>
              <a:rPr lang="en-US" sz="1500" b="0" dirty="0">
                <a:latin typeface="Andale Mono" panose="020B0509000000000004" pitchFamily="49" charset="0"/>
              </a:rPr>
              <a:t>(</a:t>
            </a:r>
            <a:r>
              <a:rPr lang="en-US" sz="1500" b="0" dirty="0" err="1">
                <a:latin typeface="Andale Mono" panose="020B0509000000000004" pitchFamily="49" charset="0"/>
              </a:rPr>
              <a:t>x~y</a:t>
            </a:r>
            <a:r>
              <a:rPr lang="en-US" sz="1500" b="0" dirty="0">
                <a:latin typeface="Andale Mono" panose="020B0509000000000004" pitchFamily="49" charset="0"/>
              </a:rPr>
              <a:t>)</a:t>
            </a:r>
            <a:endParaRPr lang="en-US" sz="1500" b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467713D-1EC2-6544-9CAC-9996B906DC3E}"/>
              </a:ext>
            </a:extLst>
          </p:cNvPr>
          <p:cNvSpPr txBox="1">
            <a:spLocks/>
          </p:cNvSpPr>
          <p:nvPr/>
        </p:nvSpPr>
        <p:spPr>
          <a:xfrm>
            <a:off x="8567739" y="3427582"/>
            <a:ext cx="4083330" cy="46559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Courier New" panose="02070309020205020404" pitchFamily="49" charset="0"/>
              <a:buChar char="o"/>
            </a:pPr>
            <a:r>
              <a:rPr lang="en-US" sz="1500" b="0" dirty="0"/>
              <a:t>Example: </a:t>
            </a:r>
            <a:r>
              <a:rPr lang="en-US" sz="1500" b="0" dirty="0">
                <a:latin typeface="Andale Mono" panose="020B0509000000000004" pitchFamily="49" charset="0"/>
              </a:rPr>
              <a:t>+ </a:t>
            </a:r>
            <a:r>
              <a:rPr lang="en-US" sz="1500" b="0" dirty="0" err="1">
                <a:latin typeface="Andale Mono" panose="020B0509000000000004" pitchFamily="49" charset="0"/>
              </a:rPr>
              <a:t>stat_summary</a:t>
            </a:r>
            <a:r>
              <a:rPr lang="en-US" sz="1500" b="0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852465D-AC42-4A4C-92BB-A10CA18B7940}"/>
              </a:ext>
            </a:extLst>
          </p:cNvPr>
          <p:cNvSpPr txBox="1">
            <a:spLocks/>
          </p:cNvSpPr>
          <p:nvPr/>
        </p:nvSpPr>
        <p:spPr>
          <a:xfrm>
            <a:off x="8567738" y="2968311"/>
            <a:ext cx="4083330" cy="46559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.Apple Color Emoji UI"/>
              <a:buChar char="🌟"/>
            </a:pPr>
            <a:r>
              <a:rPr lang="en-US" sz="1500" b="0" dirty="0">
                <a:latin typeface="Andale Mono" panose="020B0509000000000004" pitchFamily="49" charset="0"/>
              </a:rPr>
              <a:t>+ </a:t>
            </a:r>
            <a:r>
              <a:rPr lang="en-US" sz="1500" b="0" dirty="0" err="1">
                <a:latin typeface="Andale Mono" panose="020B0509000000000004" pitchFamily="49" charset="0"/>
              </a:rPr>
              <a:t>coord_flip</a:t>
            </a:r>
            <a:r>
              <a:rPr lang="en-US" sz="1500" b="0" dirty="0">
                <a:latin typeface="Andale Mono" panose="020B0509000000000004" pitchFamily="49" charset="0"/>
              </a:rPr>
              <a:t>()</a:t>
            </a:r>
            <a:endParaRPr lang="en-US" sz="1500" b="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DF61631-A1F4-9747-830D-0DC34BE5AE4F}"/>
              </a:ext>
            </a:extLst>
          </p:cNvPr>
          <p:cNvSpPr txBox="1">
            <a:spLocks/>
          </p:cNvSpPr>
          <p:nvPr/>
        </p:nvSpPr>
        <p:spPr>
          <a:xfrm>
            <a:off x="8567739" y="2401839"/>
            <a:ext cx="3148127" cy="46559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.Apple Color Emoji UI"/>
              <a:buChar char="🌟"/>
            </a:pPr>
            <a:r>
              <a:rPr lang="en-US" sz="1500" b="0" dirty="0">
                <a:latin typeface="Andale Mono" panose="020B0509000000000004" pitchFamily="49" charset="0"/>
              </a:rPr>
              <a:t>+ </a:t>
            </a:r>
            <a:r>
              <a:rPr lang="en-US" sz="1500" b="0" dirty="0" err="1">
                <a:latin typeface="Andale Mono" panose="020B0509000000000004" pitchFamily="49" charset="0"/>
              </a:rPr>
              <a:t>theme_bw</a:t>
            </a:r>
            <a:r>
              <a:rPr lang="en-US" sz="1500" b="0" dirty="0">
                <a:latin typeface="Andale Mono" panose="020B0509000000000004" pitchFamily="49" charset="0"/>
              </a:rPr>
              <a:t>()</a:t>
            </a:r>
            <a:br>
              <a:rPr lang="en-US" sz="1500" b="0" dirty="0">
                <a:latin typeface="Andale Mono" panose="020B0509000000000004" pitchFamily="49" charset="0"/>
              </a:rPr>
            </a:br>
            <a:r>
              <a:rPr lang="en-US" sz="1500" b="0" dirty="0">
                <a:latin typeface="Andale Mono" panose="020B0509000000000004" pitchFamily="49" charset="0"/>
              </a:rPr>
              <a:t>+ </a:t>
            </a:r>
            <a:r>
              <a:rPr lang="en-US" sz="1500" b="0" dirty="0" err="1">
                <a:latin typeface="Andale Mono" panose="020B0509000000000004" pitchFamily="49" charset="0"/>
              </a:rPr>
              <a:t>theme_classic</a:t>
            </a:r>
            <a:r>
              <a:rPr lang="en-US" sz="1500" b="0" dirty="0">
                <a:latin typeface="Andale Mono" panose="020B0509000000000004" pitchFamily="49" charset="0"/>
              </a:rPr>
              <a:t>() etc. </a:t>
            </a:r>
            <a:endParaRPr lang="en-US" sz="15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4DDB2-F42F-8D33-3BA5-149DBF0B2E75}"/>
              </a:ext>
            </a:extLst>
          </p:cNvPr>
          <p:cNvSpPr txBox="1"/>
          <p:nvPr/>
        </p:nvSpPr>
        <p:spPr>
          <a:xfrm>
            <a:off x="8567740" y="1442467"/>
            <a:ext cx="3148127" cy="6319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177800">
              <a:spcBef>
                <a:spcPts val="2250"/>
              </a:spcBef>
            </a:pPr>
            <a:r>
              <a:rPr lang="en-US" sz="1600" dirty="0"/>
              <a:t>i.e.,</a:t>
            </a:r>
            <a:r>
              <a:rPr lang="en-US" sz="2100" dirty="0"/>
              <a:t> </a:t>
            </a:r>
            <a:r>
              <a:rPr lang="en-US" sz="2100" dirty="0">
                <a:latin typeface="Andale Mono" panose="020B0509000000000004" pitchFamily="49" charset="0"/>
              </a:rPr>
              <a:t>ggplot2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A2F1E-98FD-3103-0C8F-22EB8ABB915D}"/>
              </a:ext>
            </a:extLst>
          </p:cNvPr>
          <p:cNvSpPr txBox="1"/>
          <p:nvPr/>
        </p:nvSpPr>
        <p:spPr>
          <a:xfrm>
            <a:off x="476134" y="2883485"/>
            <a:ext cx="2536402" cy="267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228600" indent="-228600" defTabSz="177800"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Places layers onto the plotting surface one after another</a:t>
            </a:r>
          </a:p>
          <a:p>
            <a:pPr marL="228600" indent="-228600" defTabSz="177800"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Order matters (more on this later)</a:t>
            </a:r>
          </a:p>
          <a:p>
            <a:pPr marL="228600" indent="-228600" defTabSz="177800"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Goes from very basic to quite complex!</a:t>
            </a:r>
          </a:p>
        </p:txBody>
      </p:sp>
    </p:spTree>
    <p:extLst>
      <p:ext uri="{BB962C8B-B14F-4D97-AF65-F5344CB8AC3E}">
        <p14:creationId xmlns:p14="http://schemas.microsoft.com/office/powerpoint/2010/main" val="2697918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1028700" y="298678"/>
            <a:ext cx="10134600" cy="107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/>
              <a:t>Building blocks of a </a:t>
            </a:r>
            <a:r>
              <a:rPr lang="en-US" sz="5000" dirty="0" err="1">
                <a:latin typeface="Andale Mono" panose="020B0509000000000004" pitchFamily="49" charset="0"/>
              </a:rPr>
              <a:t>ggplot</a:t>
            </a:r>
            <a:endParaRPr lang="en-US" sz="5000" dirty="0">
              <a:latin typeface="Andale Mono" panose="020B0509000000000004" pitchFamily="49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7BC9565-7A9D-6ECC-BDC8-5A6ADFFCB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5" y="2001639"/>
            <a:ext cx="4993799" cy="3720004"/>
          </a:xfrm>
          <a:prstGeom prst="rect">
            <a:avLst/>
          </a:prstGeom>
          <a:ln w="190500" cap="sq">
            <a:solidFill>
              <a:srgbClr val="FFFFFF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C6189D-B7C7-B910-E677-7F88675A2D8E}"/>
              </a:ext>
            </a:extLst>
          </p:cNvPr>
          <p:cNvGraphicFramePr>
            <a:graphicFrameLocks noGrp="1"/>
          </p:cNvGraphicFramePr>
          <p:nvPr/>
        </p:nvGraphicFramePr>
        <p:xfrm>
          <a:off x="5987751" y="1864198"/>
          <a:ext cx="5366707" cy="40177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52481">
                  <a:extLst>
                    <a:ext uri="{9D8B030D-6E8A-4147-A177-3AD203B41FA5}">
                      <a16:colId xmlns:a16="http://schemas.microsoft.com/office/drawing/2014/main" val="3755706580"/>
                    </a:ext>
                  </a:extLst>
                </a:gridCol>
                <a:gridCol w="3022162">
                  <a:extLst>
                    <a:ext uri="{9D8B030D-6E8A-4147-A177-3AD203B41FA5}">
                      <a16:colId xmlns:a16="http://schemas.microsoft.com/office/drawing/2014/main" val="1108615879"/>
                    </a:ext>
                  </a:extLst>
                </a:gridCol>
                <a:gridCol w="1192064">
                  <a:extLst>
                    <a:ext uri="{9D8B030D-6E8A-4147-A177-3AD203B41FA5}">
                      <a16:colId xmlns:a16="http://schemas.microsoft.com/office/drawing/2014/main" val="3326580082"/>
                    </a:ext>
                  </a:extLst>
                </a:gridCol>
              </a:tblGrid>
              <a:tr h="504249">
                <a:tc>
                  <a:txBody>
                    <a:bodyPr/>
                    <a:lstStyle/>
                    <a:p>
                      <a:r>
                        <a:rPr lang="en-US" sz="1500" dirty="0"/>
                        <a:t>Element</a:t>
                      </a:r>
                      <a:endParaRPr lang="en-US" sz="1500" dirty="0">
                        <a:latin typeface="Proxima Nova" panose="02000506030000020004" pitchFamily="2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  <a:endParaRPr lang="en-US" sz="1500" dirty="0">
                        <a:latin typeface="Proxima Nova" panose="02000506030000020004" pitchFamily="2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Code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254920115"/>
                  </a:ext>
                </a:extLst>
              </a:tr>
              <a:tr h="453556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Data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The dataset being plotted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>
                          <a:latin typeface="Andale Mono" panose="020B0509000000000004" pitchFamily="49" charset="0"/>
                        </a:rPr>
                        <a:t>ggplot</a:t>
                      </a:r>
                      <a:r>
                        <a:rPr lang="en-US" sz="1300" dirty="0">
                          <a:latin typeface="Andale Mono" panose="020B0509000000000004" pitchFamily="49" charset="0"/>
                        </a:rPr>
                        <a:t>(data = ,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589011727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Aesthetics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The scales onto which we map our data</a:t>
                      </a:r>
                      <a:endParaRPr lang="en-US" sz="1500" i="0" dirty="0">
                        <a:latin typeface="Proxima Nova" panose="02000506030000020004" pitchFamily="2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err="1">
                          <a:latin typeface="Andale Mono" panose="020B0509000000000004" pitchFamily="49" charset="0"/>
                        </a:rPr>
                        <a:t>aes</a:t>
                      </a:r>
                      <a:r>
                        <a:rPr lang="en-US" sz="1300" i="0" dirty="0">
                          <a:latin typeface="Andale Mono" panose="020B0509000000000004" pitchFamily="49" charset="0"/>
                        </a:rPr>
                        <a:t>(x, y, fill, color))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4228630853"/>
                  </a:ext>
                </a:extLst>
              </a:tr>
              <a:tr h="504249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Geometries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The visual elements used for our data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l"/>
                      <a:endParaRPr lang="en-US" sz="13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1300" dirty="0">
                          <a:latin typeface="Andale Mono" panose="020B0509000000000004" pitchFamily="49" charset="0"/>
                        </a:rPr>
                        <a:t>+ </a:t>
                      </a:r>
                      <a:r>
                        <a:rPr lang="en-US" sz="1300" dirty="0" err="1">
                          <a:latin typeface="Andale Mono" panose="020B0509000000000004" pitchFamily="49" charset="0"/>
                        </a:rPr>
                        <a:t>geom</a:t>
                      </a:r>
                      <a:r>
                        <a:rPr lang="en-US" sz="1300" dirty="0">
                          <a:latin typeface="Andale Mono" panose="020B0509000000000004" pitchFamily="49" charset="0"/>
                        </a:rPr>
                        <a:t>_()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2287436517"/>
                  </a:ext>
                </a:extLst>
              </a:tr>
              <a:tr h="453556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Facets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Plotting small multiples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l"/>
                      <a:endParaRPr lang="en-US" sz="13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1300" dirty="0">
                          <a:latin typeface="Andale Mono" panose="020B0509000000000004" pitchFamily="49" charset="0"/>
                        </a:rPr>
                        <a:t>+ facet_()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875991638"/>
                  </a:ext>
                </a:extLst>
              </a:tr>
              <a:tr h="504249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Statistics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Representations of our data to aid understanding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l"/>
                      <a:endParaRPr lang="en-US" sz="13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1300" dirty="0">
                          <a:latin typeface="Andale Mono" panose="020B0509000000000004" pitchFamily="49" charset="0"/>
                        </a:rPr>
                        <a:t>+ stat_()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432326864"/>
                  </a:ext>
                </a:extLst>
              </a:tr>
              <a:tr h="504249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Coordinates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The space on which the data will be plotted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l"/>
                      <a:endParaRPr lang="en-US" sz="13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1300" dirty="0">
                          <a:latin typeface="Andale Mono" panose="020B0509000000000004" pitchFamily="49" charset="0"/>
                        </a:rPr>
                        <a:t>+ </a:t>
                      </a:r>
                      <a:r>
                        <a:rPr lang="en-US" sz="1300" dirty="0" err="1">
                          <a:latin typeface="Andale Mono" panose="020B0509000000000004" pitchFamily="49" charset="0"/>
                        </a:rPr>
                        <a:t>coord</a:t>
                      </a:r>
                      <a:r>
                        <a:rPr lang="en-US" sz="1300" dirty="0">
                          <a:latin typeface="Andale Mono" panose="020B0509000000000004" pitchFamily="49" charset="0"/>
                        </a:rPr>
                        <a:t>_()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461607544"/>
                  </a:ext>
                </a:extLst>
              </a:tr>
              <a:tr h="453556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Themes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oxima Nova" panose="02000506030000020004" pitchFamily="2" charset="0"/>
                        </a:rPr>
                        <a:t>All non-data ink, design elements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l"/>
                      <a:endParaRPr lang="en-US" sz="13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1300" dirty="0">
                          <a:latin typeface="Andale Mono" panose="020B0509000000000004" pitchFamily="49" charset="0"/>
                        </a:rPr>
                        <a:t>+ theme_()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40614023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11F6A0-1C64-6D55-E8EA-F8AA6F4C636B}"/>
              </a:ext>
            </a:extLst>
          </p:cNvPr>
          <p:cNvCxnSpPr>
            <a:cxnSpLocks/>
          </p:cNvCxnSpPr>
          <p:nvPr/>
        </p:nvCxnSpPr>
        <p:spPr>
          <a:xfrm flipV="1">
            <a:off x="5635255" y="2268954"/>
            <a:ext cx="0" cy="3174917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DDF7C-F7B0-286B-9461-935BEF6057B2}"/>
              </a:ext>
            </a:extLst>
          </p:cNvPr>
          <p:cNvCxnSpPr>
            <a:cxnSpLocks/>
          </p:cNvCxnSpPr>
          <p:nvPr/>
        </p:nvCxnSpPr>
        <p:spPr>
          <a:xfrm>
            <a:off x="11527464" y="2368968"/>
            <a:ext cx="0" cy="3254167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7C797-0746-569C-AD92-9FC43C70E120}"/>
              </a:ext>
            </a:extLst>
          </p:cNvPr>
          <p:cNvSpPr/>
          <p:nvPr/>
        </p:nvSpPr>
        <p:spPr>
          <a:xfrm>
            <a:off x="5987751" y="3008474"/>
            <a:ext cx="5366706" cy="328295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07716">
              <a:lnSpc>
                <a:spcPct val="120000"/>
              </a:lnSpc>
              <a:spcBef>
                <a:spcPts val="0"/>
              </a:spcBef>
            </a:pPr>
            <a:endParaRPr lang="en-US" sz="1500" spc="-3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3" name="Up Ribbon 12">
            <a:extLst>
              <a:ext uri="{FF2B5EF4-FFF2-40B4-BE49-F238E27FC236}">
                <a16:creationId xmlns:a16="http://schemas.microsoft.com/office/drawing/2014/main" id="{CEFC3CDA-ECB8-EF97-FF42-2B47A6F561FC}"/>
              </a:ext>
            </a:extLst>
          </p:cNvPr>
          <p:cNvSpPr/>
          <p:nvPr/>
        </p:nvSpPr>
        <p:spPr>
          <a:xfrm rot="19747928">
            <a:off x="-1766" y="1531107"/>
            <a:ext cx="2793450" cy="1052949"/>
          </a:xfrm>
          <a:prstGeom prst="ribbon2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07716">
              <a:lnSpc>
                <a:spcPct val="120000"/>
              </a:lnSpc>
              <a:spcBef>
                <a:spcPts val="0"/>
              </a:spcBef>
            </a:pPr>
            <a:r>
              <a:rPr lang="en-US" sz="1500" spc="-30" dirty="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This layering is reflected in the code itself!</a:t>
            </a:r>
          </a:p>
        </p:txBody>
      </p:sp>
      <p:sp>
        <p:nvSpPr>
          <p:cNvPr id="2" name="Up Ribbon 1">
            <a:extLst>
              <a:ext uri="{FF2B5EF4-FFF2-40B4-BE49-F238E27FC236}">
                <a16:creationId xmlns:a16="http://schemas.microsoft.com/office/drawing/2014/main" id="{4898013A-E387-30D4-86AF-22CAAF0316C6}"/>
              </a:ext>
            </a:extLst>
          </p:cNvPr>
          <p:cNvSpPr/>
          <p:nvPr/>
        </p:nvSpPr>
        <p:spPr>
          <a:xfrm>
            <a:off x="7274379" y="3996051"/>
            <a:ext cx="2793450" cy="1052949"/>
          </a:xfrm>
          <a:prstGeom prst="ribbon2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07716">
              <a:lnSpc>
                <a:spcPct val="120000"/>
              </a:lnSpc>
              <a:spcBef>
                <a:spcPts val="0"/>
              </a:spcBef>
            </a:pPr>
            <a:r>
              <a:rPr lang="en-US" sz="1500" spc="-30" dirty="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These are the essentials to making a (gg)plot</a:t>
            </a:r>
          </a:p>
        </p:txBody>
      </p:sp>
    </p:spTree>
    <p:extLst>
      <p:ext uri="{BB962C8B-B14F-4D97-AF65-F5344CB8AC3E}">
        <p14:creationId xmlns:p14="http://schemas.microsoft.com/office/powerpoint/2010/main" val="37159553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1028700" y="298678"/>
            <a:ext cx="10134600" cy="107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/>
              <a:t>The key ingredients: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626918" y="1514265"/>
            <a:ext cx="4872813" cy="573474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DCE5DA-B49A-8EB2-B869-D126F00C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575" y="1518144"/>
            <a:ext cx="4583245" cy="40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1028700" y="298678"/>
            <a:ext cx="10134600" cy="107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/>
              <a:t>The key ingredients: </a:t>
            </a:r>
            <a:r>
              <a:rPr lang="en-US" sz="5000" dirty="0" err="1"/>
              <a:t>aes</a:t>
            </a:r>
            <a:r>
              <a:rPr lang="en-US" sz="5000" dirty="0"/>
              <a:t>(thetic)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626918" y="1514265"/>
            <a:ext cx="4872813" cy="573474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6B452-5CA0-B31B-3774-48CF4C410E85}"/>
              </a:ext>
            </a:extLst>
          </p:cNvPr>
          <p:cNvGrpSpPr/>
          <p:nvPr/>
        </p:nvGrpSpPr>
        <p:grpSpPr>
          <a:xfrm>
            <a:off x="802718" y="2449824"/>
            <a:ext cx="5931128" cy="789960"/>
            <a:chOff x="1416198" y="5988295"/>
            <a:chExt cx="11862256" cy="1579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62C19-C8FD-16A9-C9FB-564B903FEC23}"/>
                </a:ext>
              </a:extLst>
            </p:cNvPr>
            <p:cNvSpPr/>
            <p:nvPr/>
          </p:nvSpPr>
          <p:spPr>
            <a:xfrm>
              <a:off x="2446374" y="5988295"/>
              <a:ext cx="10832080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Year, y = </a:t>
              </a: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“Year”    then  the Y axis to show ”Total Cancelled”         AND	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lang="en-US" sz="100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CE1AA2-5387-E3C7-2A10-7D1B0A57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DCE5DA-B49A-8EB2-B869-D126F00C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575" y="1518144"/>
            <a:ext cx="4583245" cy="406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674863-5D30-306D-2ECC-0C6A36439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575" y="1518144"/>
            <a:ext cx="4626159" cy="40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7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1028700" y="298678"/>
            <a:ext cx="10134600" cy="107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/>
              <a:t>The key ingredients: </a:t>
            </a:r>
            <a:r>
              <a:rPr lang="en-US" sz="5000" dirty="0" err="1"/>
              <a:t>geom</a:t>
            </a:r>
            <a:r>
              <a:rPr lang="en-US" sz="5000" dirty="0"/>
              <a:t>(</a:t>
            </a:r>
            <a:r>
              <a:rPr lang="en-US" sz="5000" dirty="0" err="1"/>
              <a:t>etry</a:t>
            </a:r>
            <a:r>
              <a:rPr lang="en-US" sz="50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626918" y="1514265"/>
            <a:ext cx="4872813" cy="573474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6B452-5CA0-B31B-3774-48CF4C410E85}"/>
              </a:ext>
            </a:extLst>
          </p:cNvPr>
          <p:cNvGrpSpPr/>
          <p:nvPr/>
        </p:nvGrpSpPr>
        <p:grpSpPr>
          <a:xfrm>
            <a:off x="675275" y="2463926"/>
            <a:ext cx="5931128" cy="789960"/>
            <a:chOff x="1416198" y="5988295"/>
            <a:chExt cx="11862256" cy="1579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62C19-C8FD-16A9-C9FB-564B903FEC23}"/>
                </a:ext>
              </a:extLst>
            </p:cNvPr>
            <p:cNvSpPr/>
            <p:nvPr/>
          </p:nvSpPr>
          <p:spPr>
            <a:xfrm>
              <a:off x="2446374" y="5988295"/>
              <a:ext cx="10832080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Year, y = </a:t>
              </a: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“Year”    then  the Y axis to show ”Total Canceled”         AND	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lang="en-US" sz="100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CE1AA2-5387-E3C7-2A10-7D1B0A57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868158-4BA7-B1F8-6BA7-1160B6595D24}"/>
              </a:ext>
            </a:extLst>
          </p:cNvPr>
          <p:cNvGrpSpPr/>
          <p:nvPr/>
        </p:nvGrpSpPr>
        <p:grpSpPr>
          <a:xfrm>
            <a:off x="589261" y="3570182"/>
            <a:ext cx="5142614" cy="675382"/>
            <a:chOff x="1517798" y="8432953"/>
            <a:chExt cx="10285228" cy="13507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65B713-1710-39C1-BE67-8CC8325410BA}"/>
                </a:ext>
              </a:extLst>
            </p:cNvPr>
            <p:cNvSpPr/>
            <p:nvPr/>
          </p:nvSpPr>
          <p:spPr>
            <a:xfrm>
              <a:off x="2446374" y="8536195"/>
              <a:ext cx="9356652" cy="12475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geom_bar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6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     …. take all that and make a bar chart 	  </a:t>
              </a:r>
              <a:endParaRPr lang="en-US" sz="100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A3352E-F12B-D97A-BD4A-A9D5379B4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98" y="8432953"/>
              <a:ext cx="1308100" cy="13081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DDA8B-D457-71A0-CF4A-7BE283B0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339" y="1394100"/>
            <a:ext cx="4626159" cy="406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E41C5C-1917-8A48-267B-267C47FE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270" y="1394100"/>
            <a:ext cx="4602297" cy="40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4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1028700" y="298678"/>
            <a:ext cx="10134600" cy="107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/>
              <a:t>The key ingredients: </a:t>
            </a:r>
            <a:r>
              <a:rPr lang="en-US" sz="5000" dirty="0" err="1"/>
              <a:t>geom</a:t>
            </a:r>
            <a:r>
              <a:rPr lang="en-US" sz="5000" dirty="0"/>
              <a:t>(</a:t>
            </a:r>
            <a:r>
              <a:rPr lang="en-US" sz="5000" dirty="0" err="1"/>
              <a:t>etry</a:t>
            </a:r>
            <a:r>
              <a:rPr lang="en-US" sz="5000" dirty="0"/>
              <a:t>)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D3A0F3-2617-3998-ACF5-9E9098107BF7}"/>
              </a:ext>
            </a:extLst>
          </p:cNvPr>
          <p:cNvGrpSpPr/>
          <p:nvPr/>
        </p:nvGrpSpPr>
        <p:grpSpPr>
          <a:xfrm>
            <a:off x="1028700" y="3652329"/>
            <a:ext cx="5005351" cy="654051"/>
            <a:chOff x="1792324" y="8484786"/>
            <a:chExt cx="10010702" cy="13081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0FA0B8-952E-2C8D-E244-9A0F75661F3F}"/>
                </a:ext>
              </a:extLst>
            </p:cNvPr>
            <p:cNvSpPr/>
            <p:nvPr/>
          </p:nvSpPr>
          <p:spPr>
            <a:xfrm>
              <a:off x="2446374" y="8545366"/>
              <a:ext cx="9356652" cy="12475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geom_density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6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…. take all that and make a density chart	  </a:t>
              </a:r>
              <a:endParaRPr lang="en-US" sz="100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A8EB49-B269-0FFD-2327-16C3123D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2324" y="8484786"/>
              <a:ext cx="1308100" cy="13081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A8514-589C-98AC-FAAD-93A9971C6DED}"/>
              </a:ext>
            </a:extLst>
          </p:cNvPr>
          <p:cNvGrpSpPr/>
          <p:nvPr/>
        </p:nvGrpSpPr>
        <p:grpSpPr>
          <a:xfrm>
            <a:off x="890155" y="1921971"/>
            <a:ext cx="4872813" cy="573474"/>
            <a:chOff x="2057400" y="3641471"/>
            <a:chExt cx="9745626" cy="1146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F984F6-A876-F322-DCB4-A901910CBBA1}"/>
                </a:ext>
              </a:extLst>
            </p:cNvPr>
            <p:cNvSpPr/>
            <p:nvPr/>
          </p:nvSpPr>
          <p:spPr>
            <a:xfrm>
              <a:off x="2446374" y="3756005"/>
              <a:ext cx="9356652" cy="10259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78F39-8A7B-985E-48F2-90BEB883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8F65D-0981-9B6D-3751-0295B7338AFD}"/>
              </a:ext>
            </a:extLst>
          </p:cNvPr>
          <p:cNvGrpSpPr/>
          <p:nvPr/>
        </p:nvGrpSpPr>
        <p:grpSpPr>
          <a:xfrm>
            <a:off x="1463736" y="2707607"/>
            <a:ext cx="4909356" cy="789960"/>
            <a:chOff x="1416198" y="5988295"/>
            <a:chExt cx="9818711" cy="15799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85ED6F-E74D-97D1-F0DD-97A02CB66F67}"/>
                </a:ext>
              </a:extLst>
            </p:cNvPr>
            <p:cNvSpPr/>
            <p:nvPr/>
          </p:nvSpPr>
          <p:spPr>
            <a:xfrm>
              <a:off x="2446374" y="5988295"/>
              <a:ext cx="8788535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”Total Cancelled”                    AND	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lang="en-US" sz="100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18DDDB-B677-2922-4175-E86083B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1B6051-CBE1-70FC-B1C6-D840AF38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179" y="1617429"/>
            <a:ext cx="4602297" cy="4069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059F88-CCBE-E70F-2C11-3B7BC5DC9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179" y="1617429"/>
            <a:ext cx="4639111" cy="40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1028700" y="298678"/>
            <a:ext cx="10134600" cy="107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/>
              <a:t>The key ingredients: </a:t>
            </a:r>
            <a:r>
              <a:rPr lang="en-US" sz="5000" dirty="0" err="1"/>
              <a:t>geom</a:t>
            </a:r>
            <a:r>
              <a:rPr lang="en-US" sz="5000" dirty="0"/>
              <a:t>(</a:t>
            </a:r>
            <a:r>
              <a:rPr lang="en-US" sz="5000" dirty="0" err="1"/>
              <a:t>etry</a:t>
            </a:r>
            <a:r>
              <a:rPr lang="en-US" sz="5000" dirty="0"/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2AB6B-A76A-D01C-0AD6-32A4B607A8DF}"/>
              </a:ext>
            </a:extLst>
          </p:cNvPr>
          <p:cNvGrpSpPr/>
          <p:nvPr/>
        </p:nvGrpSpPr>
        <p:grpSpPr>
          <a:xfrm>
            <a:off x="931718" y="1729024"/>
            <a:ext cx="4872813" cy="573474"/>
            <a:chOff x="2057400" y="3641471"/>
            <a:chExt cx="9745626" cy="11469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304E14-9E85-7183-977F-A31F223F9D92}"/>
                </a:ext>
              </a:extLst>
            </p:cNvPr>
            <p:cNvSpPr/>
            <p:nvPr/>
          </p:nvSpPr>
          <p:spPr>
            <a:xfrm>
              <a:off x="2446374" y="3756005"/>
              <a:ext cx="9356652" cy="10259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F49B55-00D0-D679-2C87-2A0FBD9F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1B2A65-1B5C-865B-B19D-691887679C1F}"/>
              </a:ext>
            </a:extLst>
          </p:cNvPr>
          <p:cNvGrpSpPr/>
          <p:nvPr/>
        </p:nvGrpSpPr>
        <p:grpSpPr>
          <a:xfrm>
            <a:off x="1028700" y="3740892"/>
            <a:ext cx="5091814" cy="654050"/>
            <a:chOff x="1619398" y="8505905"/>
            <a:chExt cx="10183628" cy="13081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621C13-2468-99F1-3913-87868C85B12B}"/>
                </a:ext>
              </a:extLst>
            </p:cNvPr>
            <p:cNvSpPr/>
            <p:nvPr/>
          </p:nvSpPr>
          <p:spPr>
            <a:xfrm>
              <a:off x="2446374" y="8545365"/>
              <a:ext cx="9356652" cy="12475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geom_point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6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…. take all that and make a scatter plot </a:t>
              </a:r>
              <a:endParaRPr lang="en-US" sz="100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3EF6118-F2C3-4BBC-E0FC-B67AD4C9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9398" y="8505905"/>
              <a:ext cx="1308100" cy="13081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BF18288-E9E7-D34F-974D-06B50790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376" y="1440315"/>
            <a:ext cx="4610916" cy="4069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C1C27-6577-E50B-F865-74862C8C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376" y="1440315"/>
            <a:ext cx="4613973" cy="4069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A766C-5F1D-22E3-CC39-63E217B57948}"/>
              </a:ext>
            </a:extLst>
          </p:cNvPr>
          <p:cNvGrpSpPr/>
          <p:nvPr/>
        </p:nvGrpSpPr>
        <p:grpSpPr>
          <a:xfrm>
            <a:off x="667441" y="2595802"/>
            <a:ext cx="6216413" cy="789960"/>
            <a:chOff x="1416198" y="5961789"/>
            <a:chExt cx="12432825" cy="15799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769FBF-955D-4768-C90E-51397CA86DBC}"/>
                </a:ext>
              </a:extLst>
            </p:cNvPr>
            <p:cNvSpPr/>
            <p:nvPr/>
          </p:nvSpPr>
          <p:spPr>
            <a:xfrm>
              <a:off x="2446374" y="5961789"/>
              <a:ext cx="11402649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, y = </a:t>
              </a:r>
              <a:r>
                <a:rPr lang="en-US" sz="1500" spc="-30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TotalOperations</a:t>
              </a: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+</a:t>
              </a:r>
            </a:p>
            <a:p>
              <a:pPr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500" spc="-30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</a:t>
              </a: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“Total Cancelled”    then  the Y axis to show ”Total Operations”                   AND	</a:t>
              </a:r>
            </a:p>
            <a:p>
              <a:pPr algn="l" defTabSz="207716">
                <a:lnSpc>
                  <a:spcPct val="120000"/>
                </a:lnSpc>
                <a:spcBef>
                  <a:spcPts val="0"/>
                </a:spcBef>
              </a:pPr>
              <a:r>
                <a:rPr lang="en-US" sz="1000" spc="-30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lang="en-US" sz="100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BF187F-4EE1-6B28-2684-491ABBF6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4357AF-E26B-0893-616B-9FBA850E1EE7}"/>
              </a:ext>
            </a:extLst>
          </p:cNvPr>
          <p:cNvSpPr txBox="1"/>
          <p:nvPr/>
        </p:nvSpPr>
        <p:spPr>
          <a:xfrm flipH="1">
            <a:off x="1754228" y="4971379"/>
            <a:ext cx="3422280" cy="541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177800">
              <a:spcBef>
                <a:spcPts val="2250"/>
              </a:spcBef>
            </a:pPr>
            <a:r>
              <a:rPr lang="en-US" sz="1450" dirty="0"/>
              <a:t>….and so on!</a:t>
            </a:r>
          </a:p>
        </p:txBody>
      </p:sp>
    </p:spTree>
    <p:extLst>
      <p:ext uri="{BB962C8B-B14F-4D97-AF65-F5344CB8AC3E}">
        <p14:creationId xmlns:p14="http://schemas.microsoft.com/office/powerpoint/2010/main" val="3135475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unction = how you get stuff done in R (chapters in metaphor)…"/>
          <p:cNvSpPr txBox="1">
            <a:spLocks noGrp="1"/>
          </p:cNvSpPr>
          <p:nvPr>
            <p:ph type="body" sz="half" idx="1"/>
          </p:nvPr>
        </p:nvSpPr>
        <p:spPr>
          <a:xfrm>
            <a:off x="6267171" y="818726"/>
            <a:ext cx="5363551" cy="5416671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155575" indent="-155575" defTabSz="288925">
              <a:spcBef>
                <a:spcPts val="1100"/>
              </a:spcBef>
              <a:buSzPct val="100000"/>
              <a:buChar char="•"/>
              <a:defRPr sz="2800" spc="-28"/>
            </a:pPr>
            <a:r>
              <a:t>Function =</a:t>
            </a:r>
            <a:r>
              <a:rPr b="0"/>
              <a:t> how you get stuff done in R (chapters in metaphor)  </a:t>
            </a:r>
          </a:p>
          <a:p>
            <a:pPr marL="155575" indent="-155575" defTabSz="288925">
              <a:spcBef>
                <a:spcPts val="1100"/>
              </a:spcBef>
              <a:buSzPct val="100000"/>
              <a:buChar char="•"/>
              <a:defRPr sz="2800" spc="-28"/>
            </a:pPr>
            <a:r>
              <a:t>Argument = </a:t>
            </a:r>
            <a:r>
              <a:rPr b="0"/>
              <a:t>specifications of functions (specific pages in metaphor) </a:t>
            </a:r>
          </a:p>
          <a:p>
            <a:pPr marL="155575" indent="-155575" defTabSz="288925">
              <a:spcBef>
                <a:spcPts val="1100"/>
              </a:spcBef>
              <a:buSzPct val="100000"/>
              <a:buChar char="•"/>
              <a:defRPr sz="2800" spc="-28"/>
            </a:pPr>
            <a:r>
              <a:t>Packages = </a:t>
            </a:r>
            <a:r>
              <a:rPr b="0"/>
              <a:t>are a collection of R functions, complied code and sample data. By default a set of packages are installed during installation. They are stored under a directory called "library" in the R environment (books in metaphor) </a:t>
            </a:r>
          </a:p>
          <a:p>
            <a:pPr marL="155575" indent="-155575" defTabSz="288925">
              <a:spcBef>
                <a:spcPts val="1100"/>
              </a:spcBef>
              <a:buSzPct val="100000"/>
              <a:buChar char="•"/>
              <a:defRPr sz="2800" spc="-28"/>
            </a:pPr>
            <a:r>
              <a:t>Documentation = </a:t>
            </a:r>
            <a:r>
              <a:rPr b="0"/>
              <a:t>the explanations of functions and arguments for different packages written by the authors (glossary in metaphor) </a:t>
            </a:r>
          </a:p>
          <a:p>
            <a:pPr marL="155575" indent="-155575" defTabSz="288925">
              <a:spcBef>
                <a:spcPts val="1100"/>
              </a:spcBef>
              <a:buSzPct val="100000"/>
              <a:buChar char="•"/>
              <a:defRPr sz="2800" spc="-28"/>
            </a:pPr>
            <a:r>
              <a:t>“run” or “running code” = </a:t>
            </a:r>
            <a:r>
              <a:rPr b="0"/>
              <a:t>enter command into the R console to make it happen</a:t>
            </a:r>
          </a:p>
          <a:p>
            <a:pPr marL="155575" indent="-155575" defTabSz="288925">
              <a:spcBef>
                <a:spcPts val="1100"/>
              </a:spcBef>
              <a:buSzPct val="100000"/>
              <a:buChar char="•"/>
              <a:defRPr sz="2800" spc="-28"/>
            </a:pPr>
            <a:r>
              <a:t>Script </a:t>
            </a:r>
            <a:r>
              <a:rPr b="0"/>
              <a:t>= a text file containing (almost) the same commands that you would enter on the command line of R</a:t>
            </a:r>
          </a:p>
          <a:p>
            <a:pPr marL="155575" indent="-155575" defTabSz="288925">
              <a:spcBef>
                <a:spcPts val="1100"/>
              </a:spcBef>
              <a:buSzPct val="100000"/>
              <a:buChar char="•"/>
              <a:defRPr sz="2800" spc="-28"/>
            </a:pPr>
            <a:r>
              <a:t>Data frame</a:t>
            </a:r>
            <a:r>
              <a:rPr b="0"/>
              <a:t> = a </a:t>
            </a:r>
            <a:r>
              <a:rPr b="0" i="1"/>
              <a:t>special type of list</a:t>
            </a:r>
            <a:r>
              <a:rPr b="0"/>
              <a:t> where every element of the list has same length (i.e. data frame is a “rectangular” list); </a:t>
            </a:r>
            <a:r>
              <a:rPr b="0" i="1"/>
              <a:t>de facto</a:t>
            </a:r>
            <a:r>
              <a:rPr b="0"/>
              <a:t> data structure for most tabular data and what we use for statistics.</a:t>
            </a:r>
          </a:p>
          <a:p>
            <a:pPr marL="311150" lvl="1" indent="-155575" defTabSz="288925">
              <a:spcBef>
                <a:spcPts val="1100"/>
              </a:spcBef>
              <a:buSzPct val="100000"/>
              <a:buChar char="•"/>
              <a:defRPr sz="2800" spc="-28"/>
            </a:pPr>
            <a:r>
              <a:t>Tibble</a:t>
            </a:r>
            <a:r>
              <a:rPr b="0"/>
              <a:t> = tidyverse style dataframe </a:t>
            </a:r>
          </a:p>
          <a:p>
            <a:pPr marL="155575" indent="-155575" defTabSz="288925">
              <a:spcBef>
                <a:spcPts val="1100"/>
              </a:spcBef>
              <a:buSzPct val="100000"/>
              <a:buChar char="•"/>
              <a:defRPr sz="2800" spc="-28"/>
            </a:pPr>
            <a:r>
              <a:t>Indexing </a:t>
            </a:r>
            <a:r>
              <a:rPr i="1"/>
              <a:t> </a:t>
            </a:r>
            <a:r>
              <a:rPr b="0"/>
              <a:t>= selecting a subset of the elements in order to use them in further analysis or possibly change them. Style depends on syntax (see slide 13 + cheat sheets)</a:t>
            </a:r>
          </a:p>
        </p:txBody>
      </p:sp>
      <p:sp>
        <p:nvSpPr>
          <p:cNvPr id="204" name="Some vocabul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Some vocabulary</a:t>
            </a:r>
          </a:p>
        </p:txBody>
      </p:sp>
    </p:spTree>
    <p:extLst>
      <p:ext uri="{BB962C8B-B14F-4D97-AF65-F5344CB8AC3E}">
        <p14:creationId xmlns:p14="http://schemas.microsoft.com/office/powerpoint/2010/main" val="350468256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1028700" y="162726"/>
            <a:ext cx="10134600" cy="107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4000" dirty="0"/>
              <a:t>Aesthetics: Inside vs Outside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94102-E079-33B8-35AC-A1397D5C3E06}"/>
              </a:ext>
            </a:extLst>
          </p:cNvPr>
          <p:cNvSpPr txBox="1"/>
          <p:nvPr/>
        </p:nvSpPr>
        <p:spPr>
          <a:xfrm>
            <a:off x="5902037" y="1397040"/>
            <a:ext cx="6096000" cy="902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950" b="1" dirty="0"/>
              <a:t>Outside </a:t>
            </a:r>
            <a:r>
              <a:rPr lang="en-GB" sz="1950" b="1" dirty="0" err="1">
                <a:latin typeface="Andale Mono" panose="020B0509000000000004" pitchFamily="49" charset="0"/>
              </a:rPr>
              <a:t>aes</a:t>
            </a:r>
            <a:r>
              <a:rPr lang="en-GB" sz="1950" b="1" dirty="0">
                <a:latin typeface="Andale Mono" panose="020B0509000000000004" pitchFamily="49" charset="0"/>
              </a:rPr>
              <a:t>(): </a:t>
            </a:r>
            <a:r>
              <a:rPr lang="en-GB" sz="1950" dirty="0"/>
              <a:t>the argument is given a single value and </a:t>
            </a:r>
            <a:r>
              <a:rPr lang="en-GB" sz="1950" i="1" dirty="0"/>
              <a:t>doesn't</a:t>
            </a:r>
            <a:r>
              <a:rPr lang="en-GB" sz="1950" dirty="0"/>
              <a:t> change based on the values of the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53E3E-57F4-345D-CEBF-E791645C664F}"/>
              </a:ext>
            </a:extLst>
          </p:cNvPr>
          <p:cNvSpPr txBox="1"/>
          <p:nvPr/>
        </p:nvSpPr>
        <p:spPr>
          <a:xfrm>
            <a:off x="831272" y="1446666"/>
            <a:ext cx="4765964" cy="902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50" b="1" dirty="0">
                <a:latin typeface="Proxima Nova" panose="02000506030000020004" pitchFamily="2" charset="0"/>
              </a:rPr>
              <a:t>Within </a:t>
            </a:r>
            <a:r>
              <a:rPr lang="en-GB" sz="1950" b="1" dirty="0" err="1">
                <a:latin typeface="Andale Mono" panose="020B0509000000000004" pitchFamily="49" charset="0"/>
              </a:rPr>
              <a:t>aes</a:t>
            </a:r>
            <a:r>
              <a:rPr lang="en-GB" sz="1950" b="1" dirty="0">
                <a:latin typeface="Andale Mono" panose="020B0509000000000004" pitchFamily="49" charset="0"/>
              </a:rPr>
              <a:t>():</a:t>
            </a:r>
            <a:r>
              <a:rPr lang="en-GB" sz="1950" b="1" dirty="0"/>
              <a:t> </a:t>
            </a:r>
            <a:r>
              <a:rPr lang="en-GB" sz="1950" dirty="0"/>
              <a:t>the argument changes based on the values of the variable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57CCB-79E2-7B96-0D6E-30C68FF0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9" y="2034850"/>
            <a:ext cx="4737137" cy="4171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744CF-C0A2-9472-593D-0F1A2E2D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137" y="2032980"/>
            <a:ext cx="4737137" cy="41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5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1028700" y="113649"/>
            <a:ext cx="10134600" cy="107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4000" dirty="0"/>
              <a:t>Aesthetics: Inside vs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57CCB-79E2-7B96-0D6E-30C68FF0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97" y="2000130"/>
            <a:ext cx="4731095" cy="4166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744CF-C0A2-9472-593D-0F1A2E2D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39" y="2036966"/>
            <a:ext cx="4729897" cy="416700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8A8AA2E-B541-6EC0-EECE-6454D1BCC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7" y="1279505"/>
            <a:ext cx="5308415" cy="666000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D37107-1E26-F514-62E1-981746F28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871" y="1164997"/>
            <a:ext cx="4375032" cy="890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ECEDE87-B69F-AB1F-693C-5B99C719C3C5}"/>
                  </a:ext>
                </a:extLst>
              </p14:cNvPr>
              <p14:cNvContentPartPr/>
              <p14:nvPr/>
            </p14:nvContentPartPr>
            <p14:xfrm>
              <a:off x="3517118" y="1590786"/>
              <a:ext cx="445500" cy="4163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ECEDE87-B69F-AB1F-693C-5B99C719C3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8122" y="1581787"/>
                <a:ext cx="463133" cy="4181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9A929D-BE51-C71F-4055-8581E48B7B7B}"/>
                  </a:ext>
                </a:extLst>
              </p14:cNvPr>
              <p14:cNvContentPartPr/>
              <p14:nvPr/>
            </p14:nvContentPartPr>
            <p14:xfrm>
              <a:off x="3347378" y="1760346"/>
              <a:ext cx="1604520" cy="14923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9A929D-BE51-C71F-4055-8581E48B7B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8380" y="1751347"/>
                <a:ext cx="1622156" cy="1510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2E2161A-B022-D33B-E6C7-F371370BF7C9}"/>
                  </a:ext>
                </a:extLst>
              </p14:cNvPr>
              <p14:cNvContentPartPr/>
              <p14:nvPr/>
            </p14:nvContentPartPr>
            <p14:xfrm>
              <a:off x="1296818" y="1587546"/>
              <a:ext cx="3373380" cy="23124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2E2161A-B022-D33B-E6C7-F371370BF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7818" y="1578547"/>
                <a:ext cx="3391019" cy="2330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420DAB-D1E0-42BA-BBC3-CD8426F8E839}"/>
                  </a:ext>
                </a:extLst>
              </p14:cNvPr>
              <p14:cNvContentPartPr/>
              <p14:nvPr/>
            </p14:nvContentPartPr>
            <p14:xfrm>
              <a:off x="7227638" y="1647306"/>
              <a:ext cx="1802520" cy="23423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420DAB-D1E0-42BA-BBC3-CD8426F8E8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18640" y="1638307"/>
                <a:ext cx="1820156" cy="2359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198AE6-CB52-7EF5-CA48-3183BDF76DC7}"/>
                  </a:ext>
                </a:extLst>
              </p14:cNvPr>
              <p14:cNvContentPartPr/>
              <p14:nvPr/>
            </p14:nvContentPartPr>
            <p14:xfrm>
              <a:off x="9515438" y="1393506"/>
              <a:ext cx="1619100" cy="4303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198AE6-CB52-7EF5-CA48-3183BDF76D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06439" y="1384507"/>
                <a:ext cx="1636738" cy="4321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29CBB45-476A-B99F-5AB4-7099C80B89A3}"/>
                  </a:ext>
                </a:extLst>
              </p14:cNvPr>
              <p14:cNvContentPartPr/>
              <p14:nvPr/>
            </p14:nvContentPartPr>
            <p14:xfrm>
              <a:off x="8475758" y="1966446"/>
              <a:ext cx="413820" cy="1637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29CBB45-476A-B99F-5AB4-7099C80B8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66762" y="1957448"/>
                <a:ext cx="431452" cy="16552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01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370811" y="2114550"/>
            <a:ext cx="4129752" cy="2196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/>
              <a:t>When </a:t>
            </a:r>
            <a:r>
              <a:rPr lang="en-US" sz="5000" dirty="0" err="1"/>
              <a:t>visualising</a:t>
            </a:r>
            <a:r>
              <a:rPr lang="en-US" sz="5000" dirty="0"/>
              <a:t> </a:t>
            </a:r>
          </a:p>
          <a:p>
            <a:pPr hangingPunct="1"/>
            <a:endParaRPr lang="en-US" sz="1300" dirty="0"/>
          </a:p>
          <a:p>
            <a:pPr hangingPunct="1"/>
            <a:r>
              <a:rPr lang="en-US" sz="5000" dirty="0"/>
              <a:t>3 variables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9391E3-FFBB-85FA-8BA8-4EEB7BB8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66" y="1233786"/>
            <a:ext cx="6751809" cy="3958302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00563" y="4882695"/>
            <a:ext cx="4822722" cy="432966"/>
          </a:xfrm>
        </p:spPr>
        <p:txBody>
          <a:bodyPr>
            <a:noAutofit/>
          </a:bodyPr>
          <a:lstStyle/>
          <a:p>
            <a:r>
              <a:rPr lang="en-GB" sz="15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15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38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42223" y="2114550"/>
            <a:ext cx="4129752" cy="2196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/>
              <a:t>When </a:t>
            </a:r>
            <a:r>
              <a:rPr lang="en-US" sz="5000" dirty="0" err="1"/>
              <a:t>visualising</a:t>
            </a:r>
            <a:r>
              <a:rPr lang="en-US" sz="5000" dirty="0"/>
              <a:t> </a:t>
            </a:r>
          </a:p>
          <a:p>
            <a:pPr hangingPunct="1"/>
            <a:endParaRPr lang="en-US" sz="1300" dirty="0"/>
          </a:p>
          <a:p>
            <a:pPr hangingPunct="1"/>
            <a:r>
              <a:rPr lang="en-US" sz="5000" dirty="0"/>
              <a:t>3 + variables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9391E3-FFBB-85FA-8BA8-4EEB7BB8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7" y="1233786"/>
            <a:ext cx="7089088" cy="3958302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E11119C6-D26B-3058-8010-E1002C41EDE5}"/>
              </a:ext>
            </a:extLst>
          </p:cNvPr>
          <p:cNvSpPr/>
          <p:nvPr/>
        </p:nvSpPr>
        <p:spPr>
          <a:xfrm rot="21354445">
            <a:off x="4406029" y="2525551"/>
            <a:ext cx="2670015" cy="1049715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07716">
              <a:lnSpc>
                <a:spcPct val="120000"/>
              </a:lnSpc>
              <a:spcBef>
                <a:spcPts val="0"/>
              </a:spcBef>
            </a:pPr>
            <a:r>
              <a:rPr lang="en-US" sz="2000" spc="-30" dirty="0">
                <a:solidFill>
                  <a:schemeClr val="tx1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Add another variable with Facets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A911E-EC2F-5186-D014-1964EA2B19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7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8BB549D-45A3-5281-CC68-79D40405FED2}"/>
              </a:ext>
            </a:extLst>
          </p:cNvPr>
          <p:cNvSpPr txBox="1">
            <a:spLocks/>
          </p:cNvSpPr>
          <p:nvPr/>
        </p:nvSpPr>
        <p:spPr>
          <a:xfrm>
            <a:off x="1028700" y="298678"/>
            <a:ext cx="10134600" cy="107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 err="1"/>
              <a:t>Visualising</a:t>
            </a:r>
            <a:r>
              <a:rPr lang="en-US" sz="5000" dirty="0"/>
              <a:t> 3+ variables: Facets</a:t>
            </a:r>
          </a:p>
        </p:txBody>
      </p:sp>
      <p:pic>
        <p:nvPicPr>
          <p:cNvPr id="14338" name="Picture 2" descr="17 Faceting | ggplot2">
            <a:hlinkClick r:id="rId2"/>
            <a:extLst>
              <a:ext uri="{FF2B5EF4-FFF2-40B4-BE49-F238E27FC236}">
                <a16:creationId xmlns:a16="http://schemas.microsoft.com/office/drawing/2014/main" id="{9357B3BE-D749-D511-7440-8E716A07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907" y="1830536"/>
            <a:ext cx="7227888" cy="40227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064666F-5B73-92AA-955F-2AE4C868AF54}"/>
              </a:ext>
            </a:extLst>
          </p:cNvPr>
          <p:cNvSpPr/>
          <p:nvPr/>
        </p:nvSpPr>
        <p:spPr>
          <a:xfrm>
            <a:off x="223969" y="2226608"/>
            <a:ext cx="2270570" cy="120239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07716">
              <a:lnSpc>
                <a:spcPct val="120000"/>
              </a:lnSpc>
              <a:spcBef>
                <a:spcPts val="0"/>
              </a:spcBef>
            </a:pPr>
            <a:r>
              <a:rPr lang="en-US" sz="1500" spc="-30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Fundamentally 2 dimensional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863FF93-A9AF-21A2-6E8B-250BEB0007A6}"/>
              </a:ext>
            </a:extLst>
          </p:cNvPr>
          <p:cNvSpPr/>
          <p:nvPr/>
        </p:nvSpPr>
        <p:spPr>
          <a:xfrm flipH="1">
            <a:off x="9983212" y="2056554"/>
            <a:ext cx="1984820" cy="120239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07716">
              <a:lnSpc>
                <a:spcPct val="120000"/>
              </a:lnSpc>
              <a:spcBef>
                <a:spcPts val="0"/>
              </a:spcBef>
            </a:pPr>
            <a:r>
              <a:rPr lang="en-US" sz="1500" spc="-30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Fundamentally 1 dimensional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C038A071-1A61-39EC-C174-6C2335E6BDA5}"/>
              </a:ext>
            </a:extLst>
          </p:cNvPr>
          <p:cNvSpPr/>
          <p:nvPr/>
        </p:nvSpPr>
        <p:spPr>
          <a:xfrm>
            <a:off x="10077268" y="3583039"/>
            <a:ext cx="1984820" cy="1350468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07716">
              <a:lnSpc>
                <a:spcPct val="120000"/>
              </a:lnSpc>
              <a:spcBef>
                <a:spcPts val="0"/>
              </a:spcBef>
            </a:pPr>
            <a:r>
              <a:rPr lang="en-US" sz="125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</a:t>
            </a:r>
            <a:r>
              <a:rPr lang="en-US" sz="1250" spc="-30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facet_wrap</a:t>
            </a:r>
            <a:r>
              <a:rPr lang="en-US" sz="125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(variable)</a:t>
            </a:r>
          </a:p>
          <a:p>
            <a:pPr defTabSz="207716">
              <a:lnSpc>
                <a:spcPct val="120000"/>
              </a:lnSpc>
              <a:spcBef>
                <a:spcPts val="0"/>
              </a:spcBef>
            </a:pPr>
            <a:endParaRPr lang="en-US" sz="1600" spc="-30" dirty="0">
              <a:solidFill>
                <a:schemeClr val="tx1"/>
              </a:solidFill>
              <a:latin typeface="Andale Mono" panose="020B0509000000000004" pitchFamily="49" charset="0"/>
              <a:ea typeface="Canela Deck Bold"/>
              <a:cs typeface="Canela Deck Bold"/>
              <a:sym typeface="Canela Deck Bold"/>
            </a:endParaRPr>
          </a:p>
          <a:p>
            <a:pPr defTabSz="207716">
              <a:lnSpc>
                <a:spcPct val="120000"/>
              </a:lnSpc>
              <a:spcBef>
                <a:spcPts val="0"/>
              </a:spcBef>
            </a:pPr>
            <a:r>
              <a:rPr lang="en-US" sz="1500" spc="-30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Makes a long ribbon of panels</a:t>
            </a:r>
          </a:p>
        </p:txBody>
      </p: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C1092F47-C1EE-0A9B-CC96-DF04A6D51D1F}"/>
              </a:ext>
            </a:extLst>
          </p:cNvPr>
          <p:cNvSpPr/>
          <p:nvPr/>
        </p:nvSpPr>
        <p:spPr>
          <a:xfrm>
            <a:off x="223969" y="3445551"/>
            <a:ext cx="1984820" cy="2231501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07716">
              <a:lnSpc>
                <a:spcPct val="120000"/>
              </a:lnSpc>
              <a:spcBef>
                <a:spcPts val="0"/>
              </a:spcBef>
            </a:pPr>
            <a:r>
              <a:rPr lang="en-US" sz="125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</a:t>
            </a:r>
            <a:r>
              <a:rPr lang="en-US" sz="1250" spc="-30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facet_grid</a:t>
            </a:r>
            <a:r>
              <a:rPr lang="en-US" sz="1250" spc="-30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(row ~ column)</a:t>
            </a:r>
          </a:p>
          <a:p>
            <a:pPr defTabSz="207716">
              <a:lnSpc>
                <a:spcPct val="120000"/>
              </a:lnSpc>
              <a:spcBef>
                <a:spcPts val="0"/>
              </a:spcBef>
            </a:pPr>
            <a:endParaRPr lang="en-US" sz="1600" spc="-30" dirty="0">
              <a:solidFill>
                <a:schemeClr val="tx1"/>
              </a:solidFill>
              <a:latin typeface="Andale Mono" panose="020B0509000000000004" pitchFamily="49" charset="0"/>
              <a:ea typeface="Canela Deck Bold"/>
              <a:cs typeface="Canela Deck Bold"/>
              <a:sym typeface="Canela Deck Bold"/>
            </a:endParaRPr>
          </a:p>
          <a:p>
            <a:pPr defTabSz="207716">
              <a:lnSpc>
                <a:spcPct val="120000"/>
              </a:lnSpc>
              <a:spcBef>
                <a:spcPts val="0"/>
              </a:spcBef>
            </a:pPr>
            <a:r>
              <a:rPr lang="en-US" sz="1500" spc="-30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Makes a matrix of panels by row &amp; column faceting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60402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341405" y="1656291"/>
            <a:ext cx="5712342" cy="161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5000" dirty="0">
                <a:latin typeface="Andale Mono" panose="020B0509000000000004" pitchFamily="49" charset="0"/>
              </a:rPr>
              <a:t>ggplot2 </a:t>
            </a:r>
            <a:r>
              <a:rPr lang="en-US" sz="5000" dirty="0"/>
              <a:t>layers</a:t>
            </a:r>
          </a:p>
          <a:p>
            <a:pPr hangingPunct="1"/>
            <a:endParaRPr lang="en-US" sz="13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9A118B7-5CBE-9E1F-47B6-A70130C89782}"/>
              </a:ext>
            </a:extLst>
          </p:cNvPr>
          <p:cNvSpPr txBox="1">
            <a:spLocks/>
          </p:cNvSpPr>
          <p:nvPr/>
        </p:nvSpPr>
        <p:spPr>
          <a:xfrm>
            <a:off x="740994" y="3554824"/>
            <a:ext cx="4913164" cy="39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t"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en-US" sz="1950" dirty="0"/>
              <a:t>Stacked in order of code appearance</a:t>
            </a:r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endParaRPr lang="en-US" sz="1950" dirty="0"/>
          </a:p>
          <a:p>
            <a:pPr marL="285750" indent="-285750" algn="l" hangingPunct="1">
              <a:buFont typeface="Arial" panose="020B0604020202020204" pitchFamily="34" charset="0"/>
              <a:buChar char="•"/>
            </a:pPr>
            <a:r>
              <a:rPr lang="en-US" sz="1950" dirty="0"/>
              <a:t>Important to keep in mind as elements written later in your code may hide or overwrite previous elements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1035C-7CC1-F8E2-0F7B-B91E2BB2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46" y="1774825"/>
            <a:ext cx="5132653" cy="438890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5AB0F6-60B5-5657-CA40-8BAC9FF4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267" y="889615"/>
            <a:ext cx="6133410" cy="7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63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A16A-97BF-1B1A-2040-B5252594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Cheatsheets</a:t>
            </a:r>
            <a:r>
              <a:rPr lang="en-US" dirty="0"/>
              <a:t> &amp; further resources </a:t>
            </a:r>
          </a:p>
        </p:txBody>
      </p:sp>
    </p:spTree>
    <p:extLst>
      <p:ext uri="{BB962C8B-B14F-4D97-AF65-F5344CB8AC3E}">
        <p14:creationId xmlns:p14="http://schemas.microsoft.com/office/powerpoint/2010/main" val="182153965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930C9D-32CF-C046-A27A-7BC51D92D06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" b="2129"/>
          <a:stretch>
            <a:fillRect/>
          </a:stretch>
        </p:blipFill>
        <p:spPr>
          <a:xfrm>
            <a:off x="3141519" y="219511"/>
            <a:ext cx="8676409" cy="6418979"/>
          </a:xfr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2B6EA2D-487E-B346-97D0-CD0678372615}"/>
              </a:ext>
            </a:extLst>
          </p:cNvPr>
          <p:cNvSpPr txBox="1">
            <a:spLocks/>
          </p:cNvSpPr>
          <p:nvPr/>
        </p:nvSpPr>
        <p:spPr>
          <a:xfrm>
            <a:off x="-2254828" y="2697940"/>
            <a:ext cx="7741228" cy="146212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4500" dirty="0">
                <a:latin typeface="Andale Mono" panose="020B0509000000000004" pitchFamily="49" charset="0"/>
              </a:rPr>
              <a:t>ggplot2</a:t>
            </a:r>
          </a:p>
          <a:p>
            <a:pPr hangingPunct="1"/>
            <a:r>
              <a:rPr lang="en-US" sz="4500" dirty="0" err="1"/>
              <a:t>Cheatsheet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51684466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68904D-4E2E-D946-9491-253466FC09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48300" y="722672"/>
            <a:ext cx="4524538" cy="5324167"/>
          </a:xfrm>
        </p:spPr>
        <p:txBody>
          <a:bodyPr>
            <a:normAutofit/>
          </a:bodyPr>
          <a:lstStyle/>
          <a:p>
            <a:r>
              <a:rPr lang="en-GB" b="0" dirty="0"/>
              <a:t>Emil </a:t>
            </a:r>
            <a:r>
              <a:rPr lang="en-GB" b="0" dirty="0" err="1"/>
              <a:t>Hvitfeldt</a:t>
            </a:r>
            <a:r>
              <a:rPr lang="en-GB" b="0" dirty="0"/>
              <a:t> has created a “one stop destination for anyone looking for a </a:t>
            </a:r>
            <a:r>
              <a:rPr lang="en-GB" b="0" dirty="0" err="1"/>
              <a:t>color</a:t>
            </a:r>
            <a:r>
              <a:rPr lang="en-GB" b="0" dirty="0"/>
              <a:t> palette to use in r.” </a:t>
            </a:r>
            <a:r>
              <a:rPr lang="en-US" b="0" dirty="0">
                <a:hlinkClick r:id="rId2"/>
              </a:rPr>
              <a:t>https://github.com/EmilHvitfeldt/r-color-palettes</a:t>
            </a:r>
            <a:endParaRPr lang="en-US" b="0" dirty="0"/>
          </a:p>
          <a:p>
            <a:r>
              <a:rPr lang="en-US" b="0" dirty="0"/>
              <a:t>Including an interactive color selector! </a:t>
            </a:r>
            <a:r>
              <a:rPr lang="en-US" b="0" dirty="0">
                <a:hlinkClick r:id="rId3"/>
              </a:rPr>
              <a:t>https://emilhvitfeldt.github.io/r-color-palettes/discrete.html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E61B5-26BB-D343-B903-E926F7BF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palettes </a:t>
            </a:r>
          </a:p>
        </p:txBody>
      </p:sp>
    </p:spTree>
    <p:extLst>
      <p:ext uri="{BB962C8B-B14F-4D97-AF65-F5344CB8AC3E}">
        <p14:creationId xmlns:p14="http://schemas.microsoft.com/office/powerpoint/2010/main" val="61534222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1EA1-F54B-4682-0B5B-668D86C1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287989"/>
            <a:ext cx="10134600" cy="2606577"/>
          </a:xfrm>
        </p:spPr>
        <p:txBody>
          <a:bodyPr>
            <a:normAutofit/>
          </a:bodyPr>
          <a:lstStyle/>
          <a:p>
            <a:r>
              <a:rPr lang="en-US" sz="5000" dirty="0"/>
              <a:t>Further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5974C1-FC89-29CB-94BB-B53F476A709A}"/>
              </a:ext>
            </a:extLst>
          </p:cNvPr>
          <p:cNvGrpSpPr/>
          <p:nvPr/>
        </p:nvGrpSpPr>
        <p:grpSpPr>
          <a:xfrm>
            <a:off x="-269517" y="1170432"/>
            <a:ext cx="4619849" cy="4859040"/>
            <a:chOff x="1148359" y="2742693"/>
            <a:chExt cx="9596832" cy="9757200"/>
          </a:xfrm>
        </p:grpSpPr>
        <p:pic>
          <p:nvPicPr>
            <p:cNvPr id="4" name="Picture 3" descr="Graphical user interface, treemap chart&#10;&#10;Description automatically generated">
              <a:extLst>
                <a:ext uri="{FF2B5EF4-FFF2-40B4-BE49-F238E27FC236}">
                  <a16:creationId xmlns:a16="http://schemas.microsoft.com/office/drawing/2014/main" id="{CF224D97-AD39-2493-AB2E-95DD2025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292" y="3543298"/>
              <a:ext cx="5912849" cy="8956595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" name="The R Project…">
              <a:extLst>
                <a:ext uri="{FF2B5EF4-FFF2-40B4-BE49-F238E27FC236}">
                  <a16:creationId xmlns:a16="http://schemas.microsoft.com/office/drawing/2014/main" id="{D42B472F-A769-4DF2-215E-23D7CB07CDE5}"/>
                </a:ext>
              </a:extLst>
            </p:cNvPr>
            <p:cNvSpPr txBox="1">
              <a:spLocks/>
            </p:cNvSpPr>
            <p:nvPr/>
          </p:nvSpPr>
          <p:spPr>
            <a:xfrm>
              <a:off x="1148359" y="2742693"/>
              <a:ext cx="9596832" cy="800604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GB" sz="1950" dirty="0">
                  <a:solidFill>
                    <a:srgbClr val="FFFFFF"/>
                  </a:solidFill>
                  <a:hlinkClick r:id="rId3"/>
                </a:rPr>
                <a:t>(free!) </a:t>
              </a:r>
              <a:r>
                <a:rPr lang="en-GB" sz="1950" dirty="0">
                  <a:solidFill>
                    <a:srgbClr val="FFFFFF"/>
                  </a:solidFill>
                  <a:latin typeface="Andale Mono" panose="020B0509000000000004" pitchFamily="49" charset="0"/>
                  <a:hlinkClick r:id="rId3"/>
                </a:rPr>
                <a:t>ggplot2</a:t>
              </a:r>
              <a:r>
                <a:rPr lang="en-GB" sz="1950" dirty="0">
                  <a:solidFill>
                    <a:srgbClr val="FFFFFF"/>
                  </a:solidFill>
                  <a:hlinkClick r:id="rId3"/>
                </a:rPr>
                <a:t> book</a:t>
              </a:r>
              <a:endParaRPr lang="en-GB" sz="195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45943F-AA63-6474-BEFE-31E8480D843F}"/>
              </a:ext>
            </a:extLst>
          </p:cNvPr>
          <p:cNvGrpSpPr/>
          <p:nvPr/>
        </p:nvGrpSpPr>
        <p:grpSpPr>
          <a:xfrm>
            <a:off x="6649789" y="1587750"/>
            <a:ext cx="4798416" cy="4221247"/>
            <a:chOff x="10434033" y="2742693"/>
            <a:chExt cx="11072828" cy="9757200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70ED6A1-24CA-B399-62E2-7DECD227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8817" y="3543297"/>
              <a:ext cx="8238044" cy="8956596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8" name="The R Project…">
              <a:extLst>
                <a:ext uri="{FF2B5EF4-FFF2-40B4-BE49-F238E27FC236}">
                  <a16:creationId xmlns:a16="http://schemas.microsoft.com/office/drawing/2014/main" id="{305E0570-BE1C-5E13-A987-9830065971DE}"/>
                </a:ext>
              </a:extLst>
            </p:cNvPr>
            <p:cNvSpPr txBox="1">
              <a:spLocks/>
            </p:cNvSpPr>
            <p:nvPr/>
          </p:nvSpPr>
          <p:spPr>
            <a:xfrm>
              <a:off x="10434033" y="2742693"/>
              <a:ext cx="9596832" cy="800604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GB" sz="1950" dirty="0">
                  <a:solidFill>
                    <a:srgbClr val="FFFFFF"/>
                  </a:solidFill>
                  <a:hlinkClick r:id="rId5"/>
                </a:rPr>
                <a:t>R Graph Gallery</a:t>
              </a:r>
              <a:endParaRPr lang="en-GB" sz="1950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008723-428F-183B-8B1F-D42445D8B891}"/>
              </a:ext>
            </a:extLst>
          </p:cNvPr>
          <p:cNvSpPr txBox="1"/>
          <p:nvPr/>
        </p:nvSpPr>
        <p:spPr>
          <a:xfrm flipH="1">
            <a:off x="4040527" y="1947174"/>
            <a:ext cx="3552813" cy="3234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defTabSz="177800">
              <a:spcBef>
                <a:spcPts val="2250"/>
              </a:spcBef>
            </a:pPr>
            <a:r>
              <a:rPr lang="en-US" sz="1450" b="1" dirty="0"/>
              <a:t>Excellent 2-part workshop on </a:t>
            </a:r>
            <a:r>
              <a:rPr lang="en-US" sz="1450" b="1" dirty="0" err="1"/>
              <a:t>Youtube</a:t>
            </a:r>
            <a:r>
              <a:rPr lang="en-US" sz="1450" b="1" dirty="0"/>
              <a:t> by Thomas Lin Pedersen:</a:t>
            </a:r>
            <a:r>
              <a:rPr lang="en-US" sz="1450" dirty="0"/>
              <a:t> covers all this and more! </a:t>
            </a:r>
          </a:p>
          <a:p>
            <a:pPr algn="l" defTabSz="177800">
              <a:spcBef>
                <a:spcPts val="2250"/>
              </a:spcBef>
            </a:pPr>
            <a:r>
              <a:rPr lang="en-US" sz="1450" b="1" dirty="0"/>
              <a:t>Part 1:</a:t>
            </a:r>
            <a:r>
              <a:rPr lang="en-US" sz="1450" dirty="0"/>
              <a:t> </a:t>
            </a:r>
            <a:r>
              <a:rPr lang="en-US" sz="1450" dirty="0">
                <a:hlinkClick r:id="rId6"/>
              </a:rPr>
              <a:t>https://www.youtube.com/watch?v=h29g21z0a68</a:t>
            </a:r>
            <a:endParaRPr lang="en-US" sz="1450" dirty="0"/>
          </a:p>
          <a:p>
            <a:pPr algn="l" defTabSz="177800">
              <a:spcBef>
                <a:spcPts val="2250"/>
              </a:spcBef>
            </a:pPr>
            <a:r>
              <a:rPr lang="en-US" sz="1450" b="1" dirty="0"/>
              <a:t>Part 2:</a:t>
            </a:r>
            <a:r>
              <a:rPr lang="en-US" sz="1450" dirty="0"/>
              <a:t> </a:t>
            </a:r>
            <a:r>
              <a:rPr lang="en-US" sz="1450" dirty="0">
                <a:hlinkClick r:id="rId7"/>
              </a:rPr>
              <a:t>https://www.youtube.com/watch?v=0m4yywqNPVY</a:t>
            </a:r>
            <a:endParaRPr lang="en-US" sz="1450" dirty="0"/>
          </a:p>
          <a:p>
            <a:pPr algn="l" defTabSz="177800">
              <a:spcBef>
                <a:spcPts val="2250"/>
              </a:spcBef>
            </a:pPr>
            <a:r>
              <a:rPr lang="en-US" sz="1450" dirty="0"/>
              <a:t>*NB, 4.5 hours long</a:t>
            </a:r>
          </a:p>
        </p:txBody>
      </p:sp>
    </p:spTree>
    <p:extLst>
      <p:ext uri="{BB962C8B-B14F-4D97-AF65-F5344CB8AC3E}">
        <p14:creationId xmlns:p14="http://schemas.microsoft.com/office/powerpoint/2010/main" val="28842462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haracter: &quot;a&quot;, “swc&quot;…"/>
          <p:cNvSpPr txBox="1">
            <a:spLocks noGrp="1"/>
          </p:cNvSpPr>
          <p:nvPr>
            <p:ph type="body" sz="half" idx="1"/>
          </p:nvPr>
        </p:nvSpPr>
        <p:spPr>
          <a:xfrm>
            <a:off x="6460362" y="471054"/>
            <a:ext cx="4869174" cy="593220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157797" indent="-157797" defTabSz="293052">
              <a:spcBef>
                <a:spcPts val="1100"/>
              </a:spcBef>
              <a:buSzPct val="100000"/>
              <a:buChar char="•"/>
              <a:defRPr sz="2840" spc="-28"/>
            </a:pPr>
            <a:r>
              <a:rPr dirty="0"/>
              <a:t>character</a:t>
            </a:r>
            <a:r>
              <a:rPr b="0" dirty="0"/>
              <a:t>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"a"</a:t>
            </a:r>
            <a:r>
              <a:rPr b="0" dirty="0"/>
              <a:t>,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0" dirty="0" err="1">
                <a:latin typeface="Courier"/>
                <a:ea typeface="Courier"/>
                <a:cs typeface="Courier"/>
                <a:sym typeface="Courier"/>
              </a:rPr>
              <a:t>swc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"</a:t>
            </a:r>
          </a:p>
          <a:p>
            <a:pPr marL="157797" indent="-157797" defTabSz="293052">
              <a:spcBef>
                <a:spcPts val="1100"/>
              </a:spcBef>
              <a:buSzPct val="100000"/>
              <a:buChar char="•"/>
              <a:defRPr sz="2840" spc="-28"/>
            </a:pPr>
            <a:r>
              <a:rPr dirty="0"/>
              <a:t>numeric</a:t>
            </a:r>
            <a:r>
              <a:rPr b="0" dirty="0"/>
              <a:t>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b="0" dirty="0"/>
              <a:t>,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15.5</a:t>
            </a:r>
          </a:p>
          <a:p>
            <a:pPr marL="315595" lvl="1" indent="-157797" defTabSz="293052">
              <a:spcBef>
                <a:spcPts val="1100"/>
              </a:spcBef>
              <a:buSzPct val="100000"/>
              <a:buChar char="•"/>
              <a:defRPr sz="2840" b="0" spc="-28"/>
            </a:pPr>
            <a:r>
              <a:rPr dirty="0"/>
              <a:t>“continuous” variable in other software</a:t>
            </a:r>
          </a:p>
          <a:p>
            <a:pPr marL="315595" lvl="1" indent="-157797" defTabSz="293052">
              <a:spcBef>
                <a:spcPts val="1100"/>
              </a:spcBef>
              <a:buSzPct val="100000"/>
              <a:buChar char="•"/>
              <a:defRPr sz="2840" spc="-28"/>
            </a:pPr>
            <a:r>
              <a:rPr dirty="0"/>
              <a:t>integer</a:t>
            </a:r>
            <a:r>
              <a:rPr i="1" dirty="0"/>
              <a:t> </a:t>
            </a:r>
            <a:r>
              <a:rPr b="0" dirty="0"/>
              <a:t>is similar, use numeric in practice (less limitations)</a:t>
            </a:r>
            <a:endParaRPr lang="en-GB" b="0" dirty="0"/>
          </a:p>
          <a:p>
            <a:pPr marL="315595" lvl="1" indent="-157797" defTabSz="293052">
              <a:spcBef>
                <a:spcPts val="1100"/>
              </a:spcBef>
              <a:buSzPct val="100000"/>
              <a:buChar char="•"/>
              <a:defRPr sz="2840" spc="-28"/>
            </a:pPr>
            <a:r>
              <a:rPr lang="en-GB" dirty="0"/>
              <a:t>double </a:t>
            </a:r>
            <a:r>
              <a:rPr lang="en-GB" b="0" dirty="0"/>
              <a:t>is similar, but is a numeric value with decimal places</a:t>
            </a:r>
            <a:endParaRPr dirty="0"/>
          </a:p>
          <a:p>
            <a:pPr marL="205137" lvl="1" indent="-47339" defTabSz="162306">
              <a:spcBef>
                <a:spcPts val="0"/>
              </a:spcBef>
              <a:buSzPct val="100000"/>
              <a:buChar char="•"/>
              <a:tabLst>
                <a:tab pos="44450" algn="l"/>
                <a:tab pos="158750" algn="l"/>
              </a:tabLst>
              <a:defRPr sz="851" b="0" spc="0">
                <a:latin typeface="Times Roman"/>
                <a:ea typeface="Times Roman"/>
                <a:cs typeface="Times Roman"/>
                <a:sym typeface="Times Roman"/>
              </a:defRPr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157797" indent="-157797" defTabSz="293052">
              <a:spcBef>
                <a:spcPts val="1100"/>
              </a:spcBef>
              <a:buSzPct val="100000"/>
              <a:buChar char="•"/>
              <a:defRPr sz="2840" spc="-28"/>
            </a:pPr>
            <a:r>
              <a:rPr dirty="0"/>
              <a:t>logical</a:t>
            </a:r>
            <a:r>
              <a:rPr b="0" dirty="0"/>
              <a:t>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b="0" dirty="0"/>
              <a:t>,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157797" indent="-157797" defTabSz="293052">
              <a:spcBef>
                <a:spcPts val="1100"/>
              </a:spcBef>
              <a:buSzPct val="100000"/>
              <a:buChar char="•"/>
              <a:defRPr sz="2840" spc="-28"/>
            </a:pPr>
            <a:r>
              <a:rPr dirty="0"/>
              <a:t>complex: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1+4i</a:t>
            </a:r>
            <a:r>
              <a:rPr b="0" dirty="0"/>
              <a:t> (complex numbers with real and imaginary parts)</a:t>
            </a:r>
          </a:p>
          <a:p>
            <a:pPr marL="157797" indent="-157797" defTabSz="293052">
              <a:spcBef>
                <a:spcPts val="1100"/>
              </a:spcBef>
              <a:buSzPct val="100000"/>
              <a:buChar char="•"/>
              <a:defRPr sz="2840" spc="-28"/>
            </a:pPr>
            <a:r>
              <a:rPr dirty="0"/>
              <a:t>factor</a:t>
            </a:r>
            <a:r>
              <a:rPr b="0" dirty="0"/>
              <a:t>: used to describe items that can have a finite number of values (gender, social class, etc.). </a:t>
            </a:r>
          </a:p>
          <a:p>
            <a:pPr marL="315595" lvl="1" indent="-157797" defTabSz="293052">
              <a:spcBef>
                <a:spcPts val="1100"/>
              </a:spcBef>
              <a:buSzPct val="100000"/>
              <a:buChar char="•"/>
              <a:defRPr sz="2840" b="0" spc="-28"/>
            </a:pPr>
            <a:r>
              <a:rPr dirty="0"/>
              <a:t>A factor has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levels</a:t>
            </a:r>
            <a:r>
              <a:rPr dirty="0"/>
              <a:t> attribute and class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"factor"</a:t>
            </a:r>
          </a:p>
          <a:p>
            <a:pPr marL="315595" lvl="1" indent="-157797" defTabSz="293052">
              <a:spcBef>
                <a:spcPts val="1100"/>
              </a:spcBef>
              <a:buSzPct val="100000"/>
              <a:buChar char="•"/>
              <a:defRPr sz="2840" b="0" spc="-28"/>
            </a:pPr>
            <a:r>
              <a:rPr dirty="0"/>
              <a:t>Optionally, it may also contain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contrasts</a:t>
            </a:r>
            <a:r>
              <a:rPr dirty="0"/>
              <a:t> attribute which controls the parametrization used when the factor is used in a modeling functions. </a:t>
            </a:r>
          </a:p>
          <a:p>
            <a:pPr marL="315595" lvl="1" indent="-157797" defTabSz="293052">
              <a:spcBef>
                <a:spcPts val="1100"/>
              </a:spcBef>
              <a:buSzPct val="100000"/>
              <a:buChar char="•"/>
              <a:defRPr sz="2840" b="0" spc="-28"/>
            </a:pPr>
            <a:r>
              <a:rPr dirty="0"/>
              <a:t>“categorical” variable in other software. Tell R that a variable is </a:t>
            </a:r>
            <a:r>
              <a:rPr b="1" dirty="0"/>
              <a:t>nominal </a:t>
            </a:r>
            <a:r>
              <a:rPr dirty="0"/>
              <a:t>by making it a factor. An ordered factor is used to represent an </a:t>
            </a:r>
            <a:r>
              <a:rPr b="1" dirty="0"/>
              <a:t>ordinal variable</a:t>
            </a:r>
            <a:r>
              <a:rPr dirty="0"/>
              <a:t>. </a:t>
            </a:r>
          </a:p>
        </p:txBody>
      </p:sp>
      <p:sp>
        <p:nvSpPr>
          <p:cNvPr id="215" name="Variables in R"/>
          <p:cNvSpPr txBox="1">
            <a:spLocks noGrp="1"/>
          </p:cNvSpPr>
          <p:nvPr>
            <p:ph type="title"/>
          </p:nvPr>
        </p:nvSpPr>
        <p:spPr>
          <a:xfrm>
            <a:off x="862464" y="2995746"/>
            <a:ext cx="4914901" cy="866509"/>
          </a:xfrm>
          <a:prstGeom prst="rect">
            <a:avLst/>
          </a:prstGeom>
        </p:spPr>
        <p:txBody>
          <a:bodyPr/>
          <a:lstStyle/>
          <a:p>
            <a:r>
              <a:rPr dirty="0"/>
              <a:t>Variable</a:t>
            </a:r>
            <a:r>
              <a:rPr lang="en-GB" dirty="0"/>
              <a:t> Types</a:t>
            </a:r>
            <a:r>
              <a:rPr dirty="0"/>
              <a:t> in R</a:t>
            </a:r>
          </a:p>
        </p:txBody>
      </p:sp>
    </p:spTree>
    <p:extLst>
      <p:ext uri="{BB962C8B-B14F-4D97-AF65-F5344CB8AC3E}">
        <p14:creationId xmlns:p14="http://schemas.microsoft.com/office/powerpoint/2010/main" val="138006210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st updated 2018, needs some updating…"/>
          <p:cNvSpPr txBox="1">
            <a:spLocks noGrp="1"/>
          </p:cNvSpPr>
          <p:nvPr>
            <p:ph type="body" sz="half" idx="1"/>
          </p:nvPr>
        </p:nvSpPr>
        <p:spPr>
          <a:xfrm>
            <a:off x="9072856" y="1832434"/>
            <a:ext cx="5308346" cy="3478089"/>
          </a:xfrm>
          <a:prstGeom prst="rect">
            <a:avLst/>
          </a:prstGeom>
        </p:spPr>
        <p:txBody>
          <a:bodyPr spcCol="1212360"/>
          <a:lstStyle/>
          <a:p>
            <a:r>
              <a:rPr dirty="0"/>
              <a:t>last updated 2018, needs some updating </a:t>
            </a:r>
          </a:p>
          <a:p>
            <a:r>
              <a:rPr dirty="0"/>
              <a:t>credit to Amelia McNamara</a:t>
            </a:r>
            <a:endParaRPr lang="en-GB" dirty="0"/>
          </a:p>
        </p:txBody>
      </p:sp>
      <p:pic>
        <p:nvPicPr>
          <p:cNvPr id="229" name="Screenshot 2021-02-06 at 23.16.56.png" descr="Screenshot 2021-02-06 at 23.16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3" y="-1"/>
            <a:ext cx="8847886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310575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C278B-7F9F-3D42-A3CB-D5D284A7A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25668" y="5673874"/>
            <a:ext cx="5540664" cy="422974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>
                <a:hlinkClick r:id="rId2"/>
              </a:rPr>
              <a:t>https://sjspielman.github.io/introverse/articles/introverse_online.html</a:t>
            </a:r>
            <a:r>
              <a:rPr lang="en-US" b="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85C73-8186-0B40-8B83-773F788F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29" y="2502477"/>
            <a:ext cx="4800600" cy="2095500"/>
          </a:xfrm>
        </p:spPr>
        <p:txBody>
          <a:bodyPr>
            <a:normAutofit/>
          </a:bodyPr>
          <a:lstStyle/>
          <a:p>
            <a:r>
              <a:rPr lang="en-US" sz="5500" dirty="0" err="1">
                <a:latin typeface="Andale Mono" panose="020B0509000000000004" pitchFamily="49" charset="0"/>
              </a:rPr>
              <a:t>introverse</a:t>
            </a:r>
            <a:r>
              <a:rPr lang="en-US" sz="5500" dirty="0"/>
              <a:t> package</a:t>
            </a:r>
          </a:p>
        </p:txBody>
      </p:sp>
      <p:pic>
        <p:nvPicPr>
          <p:cNvPr id="11" name="Picture 10" descr="A picture containing text, black, display, light&#10;&#10;Description automatically generated">
            <a:extLst>
              <a:ext uri="{FF2B5EF4-FFF2-40B4-BE49-F238E27FC236}">
                <a16:creationId xmlns:a16="http://schemas.microsoft.com/office/drawing/2014/main" id="{666C76AA-4F9A-B445-87CC-9ABB3D850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12" y="761152"/>
            <a:ext cx="1393954" cy="1598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113D63C-F321-5C48-AE65-040B2F81627D}"/>
              </a:ext>
            </a:extLst>
          </p:cNvPr>
          <p:cNvGrpSpPr/>
          <p:nvPr/>
        </p:nvGrpSpPr>
        <p:grpSpPr>
          <a:xfrm>
            <a:off x="5540664" y="1675463"/>
            <a:ext cx="6090508" cy="3390996"/>
            <a:chOff x="11081327" y="3350925"/>
            <a:chExt cx="12181015" cy="6781991"/>
          </a:xfrm>
        </p:grpSpPr>
        <p:pic>
          <p:nvPicPr>
            <p:cNvPr id="13" name="Picture 12" descr="Graphical user interface, text, application, email, website&#10;&#10;Description automatically generated">
              <a:extLst>
                <a:ext uri="{FF2B5EF4-FFF2-40B4-BE49-F238E27FC236}">
                  <a16:creationId xmlns:a16="http://schemas.microsoft.com/office/drawing/2014/main" id="{2F30F8D2-69A3-7546-83D2-24E85255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2" r="4818"/>
            <a:stretch/>
          </p:blipFill>
          <p:spPr>
            <a:xfrm>
              <a:off x="11081327" y="3350925"/>
              <a:ext cx="12181015" cy="6781991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31F969-FEB0-79F7-ABB5-2C4B6B526639}"/>
                </a:ext>
              </a:extLst>
            </p:cNvPr>
            <p:cNvGrpSpPr/>
            <p:nvPr/>
          </p:nvGrpSpPr>
          <p:grpSpPr>
            <a:xfrm>
              <a:off x="19960425" y="6133973"/>
              <a:ext cx="2757058" cy="3760726"/>
              <a:chOff x="19960425" y="6133973"/>
              <a:chExt cx="2757058" cy="376072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081C568-6893-FC4B-BE6C-D60ACE982B40}"/>
                  </a:ext>
                </a:extLst>
              </p:cNvPr>
              <p:cNvSpPr/>
              <p:nvPr/>
            </p:nvSpPr>
            <p:spPr>
              <a:xfrm>
                <a:off x="19960425" y="6133973"/>
                <a:ext cx="2687782" cy="923290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207716">
                  <a:lnSpc>
                    <a:spcPct val="120000"/>
                  </a:lnSpc>
                  <a:spcBef>
                    <a:spcPts val="0"/>
                  </a:spcBef>
                </a:pPr>
                <a:endParaRPr lang="en-US" sz="1500" spc="-30">
                  <a:solidFill>
                    <a:srgbClr val="FFFFFF"/>
                  </a:solidFill>
                  <a:latin typeface="Canela Deck Bold"/>
                  <a:ea typeface="Canela Deck Bold"/>
                  <a:cs typeface="Canela Deck Bold"/>
                  <a:sym typeface="Canela Deck Bold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1595ECD-6532-D74E-ABF0-CB21DC879CD4}"/>
                  </a:ext>
                </a:extLst>
              </p:cNvPr>
              <p:cNvSpPr/>
              <p:nvPr/>
            </p:nvSpPr>
            <p:spPr>
              <a:xfrm>
                <a:off x="20029701" y="6492505"/>
                <a:ext cx="2687782" cy="923290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207716">
                  <a:lnSpc>
                    <a:spcPct val="120000"/>
                  </a:lnSpc>
                  <a:spcBef>
                    <a:spcPts val="0"/>
                  </a:spcBef>
                </a:pPr>
                <a:endParaRPr lang="en-US" sz="1500" spc="-30">
                  <a:solidFill>
                    <a:srgbClr val="FFFFFF"/>
                  </a:solidFill>
                  <a:latin typeface="Canela Deck Bold"/>
                  <a:ea typeface="Canela Deck Bold"/>
                  <a:cs typeface="Canela Deck Bold"/>
                  <a:sym typeface="Canela Deck Bold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FB597D-C4F9-E546-AA62-7387B04D19F1}"/>
                  </a:ext>
                </a:extLst>
              </p:cNvPr>
              <p:cNvSpPr/>
              <p:nvPr/>
            </p:nvSpPr>
            <p:spPr>
              <a:xfrm>
                <a:off x="19960427" y="7502205"/>
                <a:ext cx="2687782" cy="923290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207716">
                  <a:lnSpc>
                    <a:spcPct val="120000"/>
                  </a:lnSpc>
                  <a:spcBef>
                    <a:spcPts val="0"/>
                  </a:spcBef>
                </a:pPr>
                <a:endParaRPr lang="en-US" sz="1500" spc="-30">
                  <a:solidFill>
                    <a:srgbClr val="FFFFFF"/>
                  </a:solidFill>
                  <a:latin typeface="Canela Deck Bold"/>
                  <a:ea typeface="Canela Deck Bold"/>
                  <a:cs typeface="Canela Deck Bold"/>
                  <a:sym typeface="Canela Deck Bold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E2C7F41-D1ED-AE43-AEC4-8E9F12066961}"/>
                  </a:ext>
                </a:extLst>
              </p:cNvPr>
              <p:cNvSpPr/>
              <p:nvPr/>
            </p:nvSpPr>
            <p:spPr>
              <a:xfrm>
                <a:off x="20029701" y="7860737"/>
                <a:ext cx="2687782" cy="923290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207716">
                  <a:lnSpc>
                    <a:spcPct val="120000"/>
                  </a:lnSpc>
                  <a:spcBef>
                    <a:spcPts val="0"/>
                  </a:spcBef>
                </a:pPr>
                <a:endParaRPr lang="en-US" sz="1500" spc="-30">
                  <a:solidFill>
                    <a:srgbClr val="FFFFFF"/>
                  </a:solidFill>
                  <a:latin typeface="Canela Deck Bold"/>
                  <a:ea typeface="Canela Deck Bold"/>
                  <a:cs typeface="Canela Deck Bold"/>
                  <a:sym typeface="Canela Deck Bold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4B2F2C3-57D9-3D4B-AEF1-3E7E3A700531}"/>
                  </a:ext>
                </a:extLst>
              </p:cNvPr>
              <p:cNvSpPr/>
              <p:nvPr/>
            </p:nvSpPr>
            <p:spPr>
              <a:xfrm>
                <a:off x="19960427" y="8568473"/>
                <a:ext cx="2687782" cy="923290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207716">
                  <a:lnSpc>
                    <a:spcPct val="120000"/>
                  </a:lnSpc>
                  <a:spcBef>
                    <a:spcPts val="0"/>
                  </a:spcBef>
                </a:pPr>
                <a:endParaRPr lang="en-US" sz="1500" spc="-30">
                  <a:solidFill>
                    <a:srgbClr val="FFFFFF"/>
                  </a:solidFill>
                  <a:latin typeface="Canela Deck Bold"/>
                  <a:ea typeface="Canela Deck Bold"/>
                  <a:cs typeface="Canela Deck Bold"/>
                  <a:sym typeface="Canela Deck Bold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B3EE066-13E0-4D42-BF97-8B0B298AC66B}"/>
                  </a:ext>
                </a:extLst>
              </p:cNvPr>
              <p:cNvSpPr/>
              <p:nvPr/>
            </p:nvSpPr>
            <p:spPr>
              <a:xfrm>
                <a:off x="19960427" y="8971409"/>
                <a:ext cx="2687782" cy="923290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207716">
                  <a:lnSpc>
                    <a:spcPct val="120000"/>
                  </a:lnSpc>
                  <a:spcBef>
                    <a:spcPts val="0"/>
                  </a:spcBef>
                </a:pPr>
                <a:endParaRPr lang="en-US" sz="1500" spc="-30" dirty="0">
                  <a:solidFill>
                    <a:srgbClr val="FFFFFF"/>
                  </a:solidFill>
                  <a:latin typeface="Canela Deck Bold"/>
                  <a:ea typeface="Canela Deck Bold"/>
                  <a:cs typeface="Canela Deck Bold"/>
                  <a:sym typeface="Canela Deck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945532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F0351-1892-F009-B68C-FE21B6E58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8700" y="1331556"/>
            <a:ext cx="10134600" cy="422974"/>
          </a:xfrm>
        </p:spPr>
        <p:txBody>
          <a:bodyPr/>
          <a:lstStyle/>
          <a:p>
            <a:r>
              <a:rPr lang="en-US" dirty="0"/>
              <a:t>R packages specifically for linguistics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228BE0-8A5B-66B2-EF7B-5DF91B0F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0349"/>
            <a:ext cx="10134600" cy="801207"/>
          </a:xfrm>
        </p:spPr>
        <p:txBody>
          <a:bodyPr/>
          <a:lstStyle/>
          <a:p>
            <a:r>
              <a:rPr lang="en-US" b="1" dirty="0"/>
              <a:t>Additional Resources: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43FA0-A948-E255-B031-2867B6B05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584" y="1937410"/>
            <a:ext cx="11167872" cy="4573122"/>
          </a:xfrm>
        </p:spPr>
        <p:txBody>
          <a:bodyPr numCol="2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GB" sz="1800" b="1" dirty="0" err="1">
                <a:solidFill>
                  <a:srgbClr val="374151"/>
                </a:solidFill>
                <a:latin typeface="Söhne"/>
              </a:rPr>
              <a:t>quanteda</a:t>
            </a:r>
            <a:r>
              <a:rPr lang="en-GB" sz="1800" b="1" dirty="0">
                <a:solidFill>
                  <a:srgbClr val="374151"/>
                </a:solidFill>
                <a:latin typeface="Söhne"/>
              </a:rPr>
              <a:t>: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quantitative analysis of textual data (corpus management, tokenization, stemming,  text analysis)</a:t>
            </a:r>
          </a:p>
          <a:p>
            <a:pPr algn="l">
              <a:buFont typeface="+mj-lt"/>
              <a:buAutoNum type="arabicPeriod"/>
            </a:pPr>
            <a:r>
              <a:rPr lang="en-GB" sz="1800" b="1" dirty="0">
                <a:solidFill>
                  <a:srgbClr val="374151"/>
                </a:solidFill>
                <a:latin typeface="Söhne"/>
              </a:rPr>
              <a:t>tm: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text mining,; create and manipulate text documents, </a:t>
            </a:r>
            <a:r>
              <a:rPr lang="en-GB" sz="1800" dirty="0" err="1">
                <a:solidFill>
                  <a:srgbClr val="374151"/>
                </a:solidFill>
                <a:latin typeface="Söhne"/>
              </a:rPr>
              <a:t>preprocessing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, clustering , topic </a:t>
            </a:r>
            <a:r>
              <a:rPr lang="en-GB" sz="1800" dirty="0" err="1">
                <a:solidFill>
                  <a:srgbClr val="374151"/>
                </a:solidFill>
                <a:latin typeface="Söhne"/>
              </a:rPr>
              <a:t>modeling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sz="1800" b="1" dirty="0" err="1">
                <a:solidFill>
                  <a:srgbClr val="374151"/>
                </a:solidFill>
                <a:latin typeface="Söhne"/>
              </a:rPr>
              <a:t>stringr</a:t>
            </a:r>
            <a:r>
              <a:rPr lang="en-GB" sz="1800" b="1" dirty="0">
                <a:solidFill>
                  <a:srgbClr val="374151"/>
                </a:solidFill>
                <a:latin typeface="Söhne"/>
              </a:rPr>
              <a:t>: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strings and regular expressions. Good for pattern matching, string manipulation, and text cleaning</a:t>
            </a:r>
          </a:p>
          <a:p>
            <a:pPr algn="l">
              <a:buFont typeface="+mj-lt"/>
              <a:buAutoNum type="arabicPeriod"/>
            </a:pPr>
            <a:r>
              <a:rPr lang="en-GB" sz="1800" b="1" dirty="0" err="1">
                <a:solidFill>
                  <a:srgbClr val="374151"/>
                </a:solidFill>
                <a:latin typeface="Söhne"/>
              </a:rPr>
              <a:t>udpipe</a:t>
            </a:r>
            <a:r>
              <a:rPr lang="en-GB" sz="1800" b="1" dirty="0">
                <a:solidFill>
                  <a:srgbClr val="374151"/>
                </a:solidFill>
                <a:latin typeface="Söhne"/>
              </a:rPr>
              <a:t>: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Parse raw text; enables part-of-speech tagging, dependency parsing, and morphological analysis of text in multiple languages.</a:t>
            </a:r>
          </a:p>
          <a:p>
            <a:pPr algn="l">
              <a:buFont typeface="+mj-lt"/>
              <a:buAutoNum type="arabicPeriod"/>
            </a:pPr>
            <a:r>
              <a:rPr lang="en-GB" sz="1800" b="1" dirty="0" err="1">
                <a:solidFill>
                  <a:srgbClr val="374151"/>
                </a:solidFill>
                <a:latin typeface="Söhne"/>
              </a:rPr>
              <a:t>koRpus</a:t>
            </a:r>
            <a:r>
              <a:rPr lang="en-GB" sz="1800" b="1" dirty="0">
                <a:solidFill>
                  <a:srgbClr val="374151"/>
                </a:solidFill>
                <a:latin typeface="Söhne"/>
              </a:rPr>
              <a:t>: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quantitative text analysis (specifically for  German. Handles tokenization, stemming, readability analysis, and other linguistic measures.</a:t>
            </a:r>
          </a:p>
          <a:p>
            <a:pPr algn="l">
              <a:buFont typeface="+mj-lt"/>
              <a:buAutoNum type="arabicPeriod"/>
            </a:pPr>
            <a:endParaRPr lang="en-GB" sz="18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GB" sz="18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800" b="1" dirty="0" err="1">
                <a:solidFill>
                  <a:srgbClr val="374151"/>
                </a:solidFill>
                <a:latin typeface="Söhne"/>
              </a:rPr>
              <a:t>phonR</a:t>
            </a:r>
            <a:r>
              <a:rPr lang="en-GB" sz="1800" b="1" dirty="0">
                <a:solidFill>
                  <a:srgbClr val="374151"/>
                </a:solidFill>
                <a:latin typeface="Söhne"/>
              </a:rPr>
              <a:t>: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phonological analysis: phoneme transcription, syllabification, phonetic feature analysis, and phonological rule application.</a:t>
            </a:r>
          </a:p>
          <a:p>
            <a:pPr algn="l">
              <a:buFont typeface="+mj-lt"/>
              <a:buAutoNum type="arabicPeriod"/>
            </a:pPr>
            <a:r>
              <a:rPr lang="en-GB" sz="1800" b="1" dirty="0">
                <a:solidFill>
                  <a:srgbClr val="374151"/>
                </a:solidFill>
                <a:latin typeface="Söhne"/>
              </a:rPr>
              <a:t>lme4: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Fitting linear mixed-effects models. For </a:t>
            </a:r>
            <a:r>
              <a:rPr lang="en-GB" sz="1800" dirty="0" err="1">
                <a:solidFill>
                  <a:srgbClr val="374151"/>
                </a:solidFill>
                <a:latin typeface="Söhne"/>
              </a:rPr>
              <a:t>analyzing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data with hierarchical or nested structures (e.g., </a:t>
            </a:r>
            <a:r>
              <a:rPr lang="en-GB" sz="1800" dirty="0" err="1">
                <a:solidFill>
                  <a:srgbClr val="374151"/>
                </a:solidFill>
                <a:latin typeface="Söhne"/>
              </a:rPr>
              <a:t>experimentsal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or language acquisition studies) </a:t>
            </a:r>
          </a:p>
          <a:p>
            <a:pPr algn="l">
              <a:buFont typeface="+mj-lt"/>
              <a:buAutoNum type="arabicPeriod"/>
            </a:pPr>
            <a:r>
              <a:rPr lang="en-GB" sz="1800" b="1" dirty="0">
                <a:solidFill>
                  <a:srgbClr val="374151"/>
                </a:solidFill>
                <a:latin typeface="Söhne"/>
              </a:rPr>
              <a:t>text2vec: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text vectorization and feature extraction. Convert textual data into numerical representations, such as bag-of-words, TF-IDF, and word embeddings</a:t>
            </a:r>
          </a:p>
          <a:p>
            <a:pPr algn="l">
              <a:buFont typeface="+mj-lt"/>
              <a:buAutoNum type="arabicPeriod"/>
            </a:pPr>
            <a:r>
              <a:rPr lang="en-GB" sz="1800" b="1" dirty="0" err="1">
                <a:solidFill>
                  <a:srgbClr val="374151"/>
                </a:solidFill>
                <a:latin typeface="Söhne"/>
              </a:rPr>
              <a:t>WordNetR</a:t>
            </a:r>
            <a:r>
              <a:rPr lang="en-GB" sz="1800" b="1" dirty="0">
                <a:solidFill>
                  <a:srgbClr val="374151"/>
                </a:solidFill>
                <a:latin typeface="Söhne"/>
              </a:rPr>
              <a:t>: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Accessing and working with WordNet, a lexical database that provides semantic relationships between words. I</a:t>
            </a:r>
          </a:p>
          <a:p>
            <a:pPr algn="l">
              <a:buFont typeface="+mj-lt"/>
              <a:buAutoNum type="arabicPeriod"/>
            </a:pPr>
            <a:r>
              <a:rPr lang="en-GB" sz="1800" b="1" dirty="0" err="1">
                <a:solidFill>
                  <a:srgbClr val="374151"/>
                </a:solidFill>
                <a:latin typeface="Söhne"/>
              </a:rPr>
              <a:t>tm.plugin.webmining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GB" sz="1800" dirty="0" err="1">
                <a:solidFill>
                  <a:srgbClr val="374151"/>
                </a:solidFill>
                <a:latin typeface="Söhne"/>
              </a:rPr>
              <a:t>Extention</a:t>
            </a:r>
            <a:r>
              <a:rPr lang="en-GB" sz="1800" dirty="0">
                <a:solidFill>
                  <a:srgbClr val="374151"/>
                </a:solidFill>
                <a:latin typeface="Söhne"/>
              </a:rPr>
              <a:t> of ‘tm’ package. Scrape and process text from websites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77776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Vectors = most common and basic structure in R; a collection of elements that are most commonly of mode character, logical, integer or numeric.…"/>
          <p:cNvSpPr txBox="1">
            <a:spLocks noGrp="1"/>
          </p:cNvSpPr>
          <p:nvPr>
            <p:ph type="body" sz="half" idx="1"/>
          </p:nvPr>
        </p:nvSpPr>
        <p:spPr>
          <a:xfrm>
            <a:off x="6389007" y="614237"/>
            <a:ext cx="4768211" cy="547018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171132" indent="-171132" defTabSz="317817">
              <a:spcBef>
                <a:spcPts val="1200"/>
              </a:spcBef>
              <a:buSzPct val="100000"/>
              <a:buChar char="•"/>
              <a:defRPr sz="3080" spc="-30"/>
            </a:pPr>
            <a:r>
              <a:t>Vectors </a:t>
            </a:r>
            <a:r>
              <a:rPr b="0"/>
              <a:t>= most common and basic structure in R; a collection of elements that are most commonly of mode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character</a:t>
            </a:r>
            <a:r>
              <a:rPr b="0"/>
              <a:t>,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logical</a:t>
            </a:r>
            <a:r>
              <a:rPr b="0"/>
              <a:t>,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integer</a:t>
            </a:r>
            <a:r>
              <a:rPr b="0"/>
              <a:t> or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numeric</a:t>
            </a:r>
            <a:r>
              <a:rPr b="0"/>
              <a:t>. </a:t>
            </a:r>
          </a:p>
          <a:p>
            <a:pPr marL="342265" lvl="1" indent="-171132" defTabSz="317817">
              <a:spcBef>
                <a:spcPts val="1200"/>
              </a:spcBef>
              <a:buSzPct val="100000"/>
              <a:buChar char="•"/>
              <a:defRPr sz="3080" spc="-30"/>
            </a:pPr>
            <a:r>
              <a:t>Atomic vector </a:t>
            </a:r>
            <a:r>
              <a:rPr b="0"/>
              <a:t>= vector where elements much be the same data type; default vector type </a:t>
            </a:r>
          </a:p>
          <a:p>
            <a:pPr marL="342265" lvl="1" indent="-171132" defTabSz="317817">
              <a:spcBef>
                <a:spcPts val="1200"/>
              </a:spcBef>
              <a:buSzPct val="100000"/>
              <a:buChar char="•"/>
              <a:defRPr sz="3080" spc="-30"/>
            </a:pPr>
            <a:r>
              <a:t>List = </a:t>
            </a:r>
            <a:r>
              <a:rPr b="0"/>
              <a:t>a special type of vector. Each element can be a different type.</a:t>
            </a:r>
          </a:p>
          <a:p>
            <a:pPr marL="171132" indent="-171132" defTabSz="317817">
              <a:spcBef>
                <a:spcPts val="1200"/>
              </a:spcBef>
              <a:buSzPct val="100000"/>
              <a:buChar char="•"/>
              <a:defRPr sz="3080" spc="-30"/>
            </a:pPr>
            <a:r>
              <a:t>Matrix = </a:t>
            </a:r>
            <a:r>
              <a:rPr b="0"/>
              <a:t>an extension of the numeric or character vectors. They are not a separate type of object but simply an atomic vector with dimensions; the number of rows and columns. As with atomic vectors, the elements of a matrix must be of the same data type.</a:t>
            </a:r>
          </a:p>
          <a:p>
            <a:pPr marL="171132" indent="-171132" defTabSz="317817">
              <a:spcBef>
                <a:spcPts val="1200"/>
              </a:spcBef>
              <a:buSzPct val="100000"/>
              <a:buChar char="•"/>
              <a:defRPr sz="3080" spc="-30"/>
            </a:pPr>
            <a:r>
              <a:t>Array </a:t>
            </a:r>
            <a:r>
              <a:rPr b="0"/>
              <a:t>= similar to matrices but can have more than two dimensions</a:t>
            </a:r>
          </a:p>
          <a:p>
            <a:pPr marL="171132" indent="-171132" defTabSz="317817">
              <a:spcBef>
                <a:spcPts val="1200"/>
              </a:spcBef>
              <a:buSzPct val="100000"/>
              <a:buChar char="•"/>
              <a:defRPr sz="3080" spc="-30"/>
            </a:pPr>
            <a:r>
              <a:t>Data frame = </a:t>
            </a:r>
            <a:r>
              <a:rPr b="0"/>
              <a:t>a </a:t>
            </a:r>
            <a:r>
              <a:rPr b="0" i="1"/>
              <a:t>special type of list</a:t>
            </a:r>
            <a:r>
              <a:rPr b="0"/>
              <a:t> where every element of the list has same length (i.e. data frame is a “rectangular” list); </a:t>
            </a:r>
            <a:r>
              <a:rPr b="0" i="1"/>
              <a:t>de facto</a:t>
            </a:r>
            <a:r>
              <a:rPr b="0"/>
              <a:t> data structure for most tabular data and what we use for statistics</a:t>
            </a:r>
          </a:p>
        </p:txBody>
      </p:sp>
      <p:sp>
        <p:nvSpPr>
          <p:cNvPr id="219" name="Data Structures in 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Structures in R </a:t>
            </a:r>
          </a:p>
        </p:txBody>
      </p:sp>
    </p:spTree>
    <p:extLst>
      <p:ext uri="{BB962C8B-B14F-4D97-AF65-F5344CB8AC3E}">
        <p14:creationId xmlns:p14="http://schemas.microsoft.com/office/powerpoint/2010/main" val="13192435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en in doubt, copy and paste an error into google…"/>
          <p:cNvSpPr txBox="1">
            <a:spLocks noGrp="1"/>
          </p:cNvSpPr>
          <p:nvPr>
            <p:ph type="body" sz="half" idx="1"/>
          </p:nvPr>
        </p:nvSpPr>
        <p:spPr>
          <a:xfrm>
            <a:off x="6434324" y="1163952"/>
            <a:ext cx="5143161" cy="47059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4300" indent="-114300">
              <a:buSzPct val="100000"/>
              <a:buChar char="•"/>
              <a:defRPr b="0"/>
            </a:pPr>
            <a:r>
              <a:rPr dirty="0"/>
              <a:t>when in doubt, copy and paste an error into google </a:t>
            </a:r>
          </a:p>
          <a:p>
            <a:pPr marL="114300" indent="-114300">
              <a:buSzPct val="100000"/>
              <a:buChar char="•"/>
              <a:defRPr b="0"/>
            </a:pPr>
            <a:r>
              <a:rPr dirty="0"/>
              <a:t>include the package name or “in R” in your search </a:t>
            </a:r>
          </a:p>
          <a:p>
            <a:pPr marL="114300" indent="-114300">
              <a:buSzPct val="100000"/>
              <a:buChar char="•"/>
              <a:defRPr b="0"/>
            </a:pPr>
            <a:r>
              <a:rPr dirty="0"/>
              <a:t>built-in R help function </a:t>
            </a:r>
            <a:r>
              <a:rPr dirty="0">
                <a:latin typeface="Andale Mono"/>
                <a:ea typeface="Andale Mono"/>
                <a:cs typeface="Andale Mono"/>
                <a:sym typeface="Andale Mono"/>
              </a:rPr>
              <a:t>?function</a:t>
            </a:r>
          </a:p>
          <a:p>
            <a:pPr marL="114300" indent="-114300">
              <a:buSzPct val="100000"/>
              <a:buChar char="•"/>
              <a:defRPr b="0"/>
            </a:pPr>
            <a:r>
              <a:rPr dirty="0">
                <a:hlinkClick r:id="rId2"/>
              </a:rPr>
              <a:t>StackOverflow </a:t>
            </a:r>
            <a:endParaRPr dirty="0"/>
          </a:p>
          <a:p>
            <a:pPr marL="114300" indent="-114300">
              <a:buSzPct val="100000"/>
              <a:buChar char="•"/>
              <a:defRPr b="0"/>
            </a:pPr>
            <a:r>
              <a:rPr dirty="0">
                <a:hlinkClick r:id="rId3"/>
              </a:rPr>
              <a:t>RStudio Community </a:t>
            </a:r>
            <a:endParaRPr dirty="0"/>
          </a:p>
          <a:p>
            <a:pPr marL="114300" indent="-114300">
              <a:buSzPct val="100000"/>
              <a:buChar char="•"/>
              <a:defRPr b="0"/>
            </a:pPr>
            <a:r>
              <a:rPr lang="en-GB" dirty="0"/>
              <a:t>Be willing and ready to adapt code to your context </a:t>
            </a:r>
          </a:p>
          <a:p>
            <a:pPr marL="114300" indent="-114300">
              <a:buSzPct val="100000"/>
              <a:buChar char="•"/>
              <a:defRPr b="0"/>
            </a:pPr>
            <a:r>
              <a:rPr dirty="0"/>
              <a:t>Holly has a lovely document with more details</a:t>
            </a:r>
          </a:p>
        </p:txBody>
      </p:sp>
      <p:sp>
        <p:nvSpPr>
          <p:cNvPr id="238" name="How to effectively search for help online:"/>
          <p:cNvSpPr txBox="1">
            <a:spLocks noGrp="1"/>
          </p:cNvSpPr>
          <p:nvPr>
            <p:ph type="title"/>
          </p:nvPr>
        </p:nvSpPr>
        <p:spPr>
          <a:xfrm>
            <a:off x="842776" y="2746946"/>
            <a:ext cx="4914901" cy="1560230"/>
          </a:xfrm>
          <a:prstGeom prst="rect">
            <a:avLst/>
          </a:prstGeom>
        </p:spPr>
        <p:txBody>
          <a:bodyPr>
            <a:noAutofit/>
          </a:bodyPr>
          <a:lstStyle>
            <a:lvl1pPr defTabSz="775969">
              <a:defRPr sz="7708"/>
            </a:lvl1pPr>
          </a:lstStyle>
          <a:p>
            <a:r>
              <a:rPr sz="4800" dirty="0"/>
              <a:t>How to effectively search for help online:</a:t>
            </a:r>
          </a:p>
        </p:txBody>
      </p:sp>
    </p:spTree>
    <p:extLst>
      <p:ext uri="{BB962C8B-B14F-4D97-AF65-F5344CB8AC3E}">
        <p14:creationId xmlns:p14="http://schemas.microsoft.com/office/powerpoint/2010/main" val="84084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E19F0D-D387-14AD-72E0-E55DF7CAD9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ED47B-C9DE-0352-841D-C1BFC87E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18688939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tidyverse_celestial.png"/>
          <p:cNvGrpSpPr/>
          <p:nvPr/>
        </p:nvGrpSpPr>
        <p:grpSpPr>
          <a:xfrm>
            <a:off x="1106816" y="2470191"/>
            <a:ext cx="3775984" cy="3814084"/>
            <a:chOff x="0" y="0"/>
            <a:chExt cx="7551966" cy="7628166"/>
          </a:xfrm>
        </p:grpSpPr>
        <p:pic>
          <p:nvPicPr>
            <p:cNvPr id="195" name="tidyverse_celestial.png" descr="tidyverse_celestia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297967" cy="72979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tidyverse_celestial.png" descr="tidyverse_celestial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551967" cy="7628167"/>
            </a:xfrm>
            <a:prstGeom prst="rect">
              <a:avLst/>
            </a:prstGeom>
            <a:effectLst/>
          </p:spPr>
        </p:pic>
      </p:grpSp>
      <p:sp>
        <p:nvSpPr>
          <p:cNvPr id="198" name="Formalized set of packages and tools that have a consistently structured programming interface…"/>
          <p:cNvSpPr txBox="1"/>
          <p:nvPr/>
        </p:nvSpPr>
        <p:spPr>
          <a:xfrm>
            <a:off x="5566574" y="20895"/>
            <a:ext cx="6133590" cy="3485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" rIns="2286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  <a:defRPr sz="4000"/>
            </a:pPr>
            <a:r>
              <a:rPr lang="en-GB" sz="2000" dirty="0"/>
              <a:t>Series of</a:t>
            </a:r>
            <a:r>
              <a:rPr sz="2000" dirty="0"/>
              <a:t> structured</a:t>
            </a:r>
            <a:r>
              <a:rPr lang="en-GB" sz="2000" dirty="0"/>
              <a:t> packages and tools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4000"/>
            </a:pPr>
            <a:r>
              <a:rPr lang="en-GB" sz="2000" dirty="0"/>
              <a:t>Compared to base R, less complex, more user friendly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4000"/>
            </a:pPr>
            <a:r>
              <a:rPr lang="en-GB" sz="2000" dirty="0"/>
              <a:t>Offers streamlined data wrangling &amp; visualisation 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4000"/>
            </a:pPr>
            <a:r>
              <a:rPr lang="en-GB" sz="2000" dirty="0"/>
              <a:t>“Wrangling”: all data-related tidying &amp; manipulating</a:t>
            </a:r>
            <a:endParaRPr sz="2000" dirty="0"/>
          </a:p>
        </p:txBody>
      </p:sp>
      <p:sp>
        <p:nvSpPr>
          <p:cNvPr id="199" name="streamlined data wrangling &amp; visualisation"/>
          <p:cNvSpPr txBox="1"/>
          <p:nvPr/>
        </p:nvSpPr>
        <p:spPr>
          <a:xfrm>
            <a:off x="7098873" y="5478929"/>
            <a:ext cx="10598237" cy="805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numCol="2" spcCol="2420506">
            <a:normAutofit/>
          </a:bodyPr>
          <a:lstStyle>
            <a:lvl1pPr algn="l" defTabSz="2438338">
              <a:lnSpc>
                <a:spcPct val="80000"/>
              </a:lnSpc>
              <a:spcBef>
                <a:spcPts val="4200"/>
              </a:spcBef>
              <a:defRPr sz="40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sz="20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23C392B-6F17-0344-9A69-3A002C7EE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10" y="3135074"/>
            <a:ext cx="4464444" cy="29676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Further Reasons for Why R…">
            <a:extLst>
              <a:ext uri="{FF2B5EF4-FFF2-40B4-BE49-F238E27FC236}">
                <a16:creationId xmlns:a16="http://schemas.microsoft.com/office/drawing/2014/main" id="{26D6E12C-C448-F6C1-65A5-0F4643D79A54}"/>
              </a:ext>
            </a:extLst>
          </p:cNvPr>
          <p:cNvSpPr txBox="1">
            <a:spLocks/>
          </p:cNvSpPr>
          <p:nvPr/>
        </p:nvSpPr>
        <p:spPr>
          <a:xfrm>
            <a:off x="-2072493" y="573725"/>
            <a:ext cx="10134601" cy="113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 marL="0" marR="0" indent="0" algn="ctr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GB" sz="4100" dirty="0">
                <a:hlinkClick r:id="rId5"/>
              </a:rPr>
              <a:t>Tidyverse</a:t>
            </a:r>
            <a:endParaRPr lang="en-GB" sz="41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hemeHDS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HDS" id="{28EA3F37-FD08-ED41-A592-5B810C1354F3}" vid="{684A684F-A44B-8944-8705-698240330B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ThemeHDS</Template>
  <TotalTime>27</TotalTime>
  <Words>3074</Words>
  <Application>Microsoft Macintosh PowerPoint</Application>
  <PresentationFormat>Widescreen</PresentationFormat>
  <Paragraphs>366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.Apple Color Emoji UI</vt:lpstr>
      <vt:lpstr>Canela Bold</vt:lpstr>
      <vt:lpstr>Canela Deck Bold</vt:lpstr>
      <vt:lpstr>Canela Regular</vt:lpstr>
      <vt:lpstr>Proxima Nova</vt:lpstr>
      <vt:lpstr>Proxima Nova Medium</vt:lpstr>
      <vt:lpstr>Söhne</vt:lpstr>
      <vt:lpstr>Andale Mono</vt:lpstr>
      <vt:lpstr>Arial</vt:lpstr>
      <vt:lpstr>Calibri</vt:lpstr>
      <vt:lpstr>Courier</vt:lpstr>
      <vt:lpstr>Courier New</vt:lpstr>
      <vt:lpstr>Times Roman</vt:lpstr>
      <vt:lpstr>ThemeHDS</vt:lpstr>
      <vt:lpstr>Getting set up with R Studio</vt:lpstr>
      <vt:lpstr>Basic R </vt:lpstr>
      <vt:lpstr>Tips to start out with R</vt:lpstr>
      <vt:lpstr>Some vocabulary</vt:lpstr>
      <vt:lpstr>Variable Types in R</vt:lpstr>
      <vt:lpstr>Data Structures in R </vt:lpstr>
      <vt:lpstr>How to effectively search for help online:</vt:lpstr>
      <vt:lpstr>Data Wrangling</vt:lpstr>
      <vt:lpstr>PowerPoint Presentation</vt:lpstr>
      <vt:lpstr>PowerPoint Presentation</vt:lpstr>
      <vt:lpstr>The “Verse”</vt:lpstr>
      <vt:lpstr>Plan from Here</vt:lpstr>
      <vt:lpstr>Wrangling: The data “%&gt;%”-line</vt:lpstr>
      <vt:lpstr>Import and Prep Data</vt:lpstr>
      <vt:lpstr>PowerPoint Presentation</vt:lpstr>
      <vt:lpstr>Tidy Data</vt:lpstr>
      <vt:lpstr>Variable naming conventions</vt:lpstr>
      <vt:lpstr>Subset, Synthesise &amp; Summarise</vt:lpstr>
      <vt:lpstr>PowerPoint Presentation</vt:lpstr>
      <vt:lpstr>Logical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formats: wide vs long</vt:lpstr>
      <vt:lpstr>PowerPoint Presentation</vt:lpstr>
      <vt:lpstr>Tidy Data Tutor</vt:lpstr>
      <vt:lpstr>To R studio!</vt:lpstr>
      <vt:lpstr>Plotting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Cheatsheets &amp; further resources </vt:lpstr>
      <vt:lpstr>PowerPoint Presentation</vt:lpstr>
      <vt:lpstr>Color palettes </vt:lpstr>
      <vt:lpstr>Further Resources</vt:lpstr>
      <vt:lpstr>PowerPoint Presentation</vt:lpstr>
      <vt:lpstr>introverse package</vt:lpstr>
      <vt:lpstr>Additional Resources: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set up with R Studio</dc:title>
  <dc:creator>Sam Henry</dc:creator>
  <cp:lastModifiedBy>Sam Henry</cp:lastModifiedBy>
  <cp:revision>1</cp:revision>
  <dcterms:created xsi:type="dcterms:W3CDTF">2023-06-09T10:38:01Z</dcterms:created>
  <dcterms:modified xsi:type="dcterms:W3CDTF">2023-06-12T12:30:40Z</dcterms:modified>
</cp:coreProperties>
</file>